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305" r:id="rId3"/>
    <p:sldId id="259" r:id="rId4"/>
    <p:sldId id="306" r:id="rId5"/>
    <p:sldId id="307" r:id="rId6"/>
    <p:sldId id="308" r:id="rId7"/>
    <p:sldId id="309" r:id="rId8"/>
    <p:sldId id="310" r:id="rId9"/>
    <p:sldId id="311" r:id="rId10"/>
    <p:sldId id="312" r:id="rId11"/>
    <p:sldId id="313" r:id="rId12"/>
    <p:sldId id="314" r:id="rId13"/>
    <p:sldId id="315" r:id="rId14"/>
    <p:sldId id="316" r:id="rId15"/>
    <p:sldId id="317" r:id="rId16"/>
    <p:sldId id="318" r:id="rId17"/>
    <p:sldId id="319" r:id="rId18"/>
    <p:sldId id="320" r:id="rId19"/>
    <p:sldId id="321" r:id="rId20"/>
    <p:sldId id="322" r:id="rId21"/>
    <p:sldId id="323" r:id="rId22"/>
    <p:sldId id="324" r:id="rId23"/>
    <p:sldId id="325" r:id="rId24"/>
    <p:sldId id="326" r:id="rId25"/>
    <p:sldId id="327" r:id="rId27"/>
    <p:sldId id="328" r:id="rId28"/>
    <p:sldId id="329" r:id="rId29"/>
    <p:sldId id="330" r:id="rId30"/>
    <p:sldId id="331" r:id="rId31"/>
    <p:sldId id="332" r:id="rId32"/>
    <p:sldId id="333" r:id="rId33"/>
    <p:sldId id="334" r:id="rId34"/>
    <p:sldId id="335" r:id="rId35"/>
    <p:sldId id="336" r:id="rId36"/>
    <p:sldId id="337" r:id="rId37"/>
    <p:sldId id="338" r:id="rId38"/>
    <p:sldId id="339" r:id="rId39"/>
    <p:sldId id="340" r:id="rId40"/>
    <p:sldId id="341" r:id="rId41"/>
    <p:sldId id="342" r:id="rId42"/>
    <p:sldId id="343" r:id="rId43"/>
    <p:sldId id="344" r:id="rId44"/>
    <p:sldId id="345" r:id="rId45"/>
    <p:sldId id="346" r:id="rId46"/>
    <p:sldId id="347" r:id="rId47"/>
    <p:sldId id="348" r:id="rId48"/>
    <p:sldId id="349" r:id="rId49"/>
    <p:sldId id="350" r:id="rId50"/>
    <p:sldId id="351" r:id="rId51"/>
    <p:sldId id="353" r:id="rId5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clrMru>
    <a:srgbClr val="FF3300"/>
    <a:srgbClr val="003399"/>
    <a:srgbClr val="0066FF"/>
    <a:srgbClr val="69A4D9"/>
    <a:srgbClr val="0033CC"/>
    <a:srgbClr val="3333FF"/>
    <a:srgbClr val="006699"/>
    <a:srgbClr val="00486C"/>
    <a:srgbClr val="003550"/>
    <a:srgbClr val="0040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44" autoAdjust="0"/>
    <p:restoredTop sz="94660"/>
  </p:normalViewPr>
  <p:slideViewPr>
    <p:cSldViewPr snapToGrid="0">
      <p:cViewPr varScale="1">
        <p:scale>
          <a:sx n="116" d="100"/>
          <a:sy n="116" d="100"/>
        </p:scale>
        <p:origin x="32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5" Type="http://schemas.openxmlformats.org/officeDocument/2006/relationships/tableStyles" Target="tableStyles.xml"/><Relationship Id="rId54" Type="http://schemas.openxmlformats.org/officeDocument/2006/relationships/viewProps" Target="viewProps.xml"/><Relationship Id="rId53" Type="http://schemas.openxmlformats.org/officeDocument/2006/relationships/presProps" Target="presProps.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notesMaster" Target="notesMasters/notesMaster1.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9-09-11T19:15:30"/>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1250 894,'0'2,"0"-1,0 3,0-3,-3 1,1 1,-1-1,-3 7,1-4,0-5,5 2,-2-2,2 3,-3-1,1 1,-1-1,2 2,1 0,-4-3,4 3,0-3,-1 1,-3 1,4-1,0 1,0 2,0-4,0 3,-4 1,4-4,0 1,0 1,0-1,0 3,0-2,0-2,3 1,0-2,-1 0,1 0,-1 0,-1 0,2 0,-1 0,1 0,4 0,-4 0,-1 0,-1 0,3 0,-3 0,4 0,-2-2,1 2,0-3,1-3,-1 6,-4-4,4 3,-2 1,-2-3,3 1,-3-1,2 3,-2-2,2 0,1-4,-3 1,0 3,0-2,0 0,0 3,3-7,-3 6,0-1,0 1,0-1,0 1,0 1,0-3,0 3,0-4,0 2,0 1,0-1,0 1,0 1,0-3,0 3,0-3,-3 0,3 2,-3 0,3-1,-2 3,0 0,-1 0,3 2,0-1,-5-1,5 2,0 1,-1-3,-3 0,4 2,-1-2</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9-09-12T11:56: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908 246,'0'4,"0"-3,0 1,0 3,0-2,0-2,0 4,0 0,0-3,0 1,0 2,0-3,0 1,0-2,0 3,0-3,0 6,0-4,0-1</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9-09-12T11:56: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958 256,'0'5,"0"1,3-1,-3 3,0 5,0-5,0 1,-1-3,1-1,0-3,0 1,0 2,0-7,0 0,0-2,1 4,-1-4,2 4,-1-1,3-1,0-1,11-2,-13 2,1 1,2-6,-4 8,3 0,1 0,1 0,1 0,-3 0,1 0,-1 0,-3 0,-1 2,0 2,2-2,1 0,-1 3,1-2,-1-2,1 3,-2-3,-1 4,5-5,-5 5,4 0,-4-3,0 2,0-2,0 1,0 4,0-2,0-4,-2 3,2-3,0 2,0-1,-5 3,5-2,-2-1,-2-2,0 0,3 3,-3-3,3 2,-1-2,-1 0,-2 0,3 0,-2 0,0 0,3 0,-1 0,-1 0,1 0,-3 0,2 0,1 0,1 0,-2 0,1 0,-1 0,1 0,-1 0,-2 0,3 0,1 0,-3 0</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9-09-12T11:56: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960 266,'1'0,"4"0,-3 0,1 0,-2 0,1 0,1 0,-1 0,1 0,-1 0,3 0,-2 0,-1 0,-1 0,2 0,-1 0,1 0,-1 0,0 0,2 0,0 0,-3 0,3 0,-3 0,2 0</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9-09-12T11:56: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1093 280,'0'2,"1"8,-1-1,4 0,-3 4,-1-12,0 2,0-1,3 0,-3 1,2 3,3-2,-5-3,0 3,3-3,-3 2,2-1,1 6,-3-6,2 1,-1-3,-1 2,4-1,-3 3,2 0,2-2,-5 3,0-2,2-1,1-2,-1-3,1 1,-1-1,1 1,2-3,-4 2,4-7,-1 4,-1 1,2-7,-2 4,3 5,-4-3,1 4,-1-3,-2 2,3-2,-3 3,0-1,2 1,1 1,0-4,5-6,-3 6,-5 3,4-1,-4 1</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9-09-12T11:56: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627 581,'-5'0,"1"0,1-2,2 2,-3 0,3 0,1-2,3 2,-3 4,0-3,2 3,1-4,-3 1,1-1,1 0,1 0,5-1,10-3,2 4,-2 0,-2 0,2-3,4 0,-9-4,5 4,-5-3,13-1,-1 1,-11-1,-2 4,-3 3,-4-3,0-1,7 4,-9 0,-2 0,1 0,1 0,-1 0,1 0,-1 0,1 0,4 2,-6-2,2 0,-3 2,2-2,1 3,-1-3</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9-09-12T11:56: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875 1051,'2'0,"-1"0,3 0,-3 0,4 0,0 0,-3 0,2 0,0 0,-3 0,3 0,0 0,-2-3,0 3,1 0,-3 2,0-1,0 3,-3 2,3-3,0-1,-4 0,3 3,-2 3,3-3,-5-2,5-2,0 4,0-3,0 1,0-1,0 1,-5 7,2-4,3-4,0 0,-2 2,2 1,0-1,0-3,-3 1,3 1,0-1,0 1,0-1</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9-09-12T11:56: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915 1082,'2'0</inkml:trace>
</inkml:ink>
</file>

<file path=ppt/ink/ink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9-09-12T11:56: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915 1082,'2'0</inkml:trace>
</inkml:ink>
</file>

<file path=ppt/ink/ink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9-09-11T20:04:4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250 943,'0'3,"0"-1,0-1,0 2,0 2,0 2,0-4,0-1,0-1,0 3,0-3,0 12,0-5,0 4,0-4,0-7,0 4,0-1,0-3,0 1,0 1,0-1</inkml:trace>
</inkml:ink>
</file>

<file path=ppt/ink/ink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9-09-11T20:04:4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380 933,'1'0,"1"0,-1 0,4 0,-1 0,-3 0,2 0,-1 0,0 2,1-2,2 1,0 1,-4-2,3 0,-4 3,1-3,1 0,1 0,-1 0,1 0,-1 2,2-2,0 0,-4 3,0-1,0 2,0 0,0-3,0 1,0 1,0-1,0 1,-2-1,-3 1,2 2,1-2,2-1,-1-1,-3 7,3-3,1 0,-3 0,1 0,2-3,0 1,-3-2,3 3,-5 4,5-7,-3 1,1 1,2-1,0 1,0-1,-2 1,2-1,0 2,0-2</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9-09-11T19:15:30"/>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1153 1016,'-2'0,"-3"8,2-5,1-1,2-1,0 4,-3-1,3-3,0 4,0-2,-1-3,1 2,0-1,-4-1,4 4,0-3,-1 3,1-3,0 1,0 4,0-4,0 0,0 1,0-2,3-1,0 0,-1 0,-1 0,3 0,-4-3,1 3,-1-1,0-1,4 2,-4-7,0 6,1 1,-1-2,2 2,-2-3,0 1,3 2,-3-3,0 1,0 1,0-2,0-2,0 3,0-6,0 6,0 1,0-2,0-7,0 8</inkml:trace>
</inkml:ink>
</file>

<file path=ppt/ink/ink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9-09-11T20:04:4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789 1027,'0'3</inkml:trace>
</inkml:ink>
</file>

<file path=ppt/ink/ink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9-09-11T20:04:4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789 1030,'0'2,"-2"1,2-1,0 0,-3 1,1 3,2-3</inkml:trace>
</inkml:ink>
</file>

<file path=ppt/ink/ink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9-09-11T20:04:4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799 1034,'0'3,"0"-1,0 1,0-2,0 3,0-3,0 2,0-1,0 3,0-3,0 2,0 1,0 0,0-3,0 3,0-2,0-1,0 1,0-2,0 3,0-3,0 1,0 1,0 2,0-3</inkml:trace>
</inkml:ink>
</file>

<file path=ppt/ink/ink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9-09-11T20:04:4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763 1107,'2'0,"7"0,-7-4,0 4,1 0,-2 0,3 0,-3 0,4 0,-3 0,1 0,-1 0,1 0,-1 0,1 0,-2 0,6 0,-4 0,-1 0,1 0,-1-1,1 1,-3-2</inkml:trace>
</inkml:ink>
</file>

<file path=ppt/ink/ink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9-09-11T20:04:4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971 1045,'1'0,"6"0,-4 0,-1 0,1 0,-1 0,-1 0,3 0,-4 2,1-2,4 0,-2 0,-1 0,-2 1,3-1,-3 3,0-1,0 0,0 1,0-1,0 1,0 2,0-4,0 3,0-3,-1 1,-1 3,-1 0,3-1,-5 0,5-3,-3 4,1-2,-1 2,3 3,-2-1,-1-2,1-2,2-1,0-1,-3 3,3 0,0-2,0 1,0-1</inkml:trace>
</inkml:ink>
</file>

<file path=ppt/ink/ink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9-09-11T20:04:4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232 1032,'6'-8,"38"-34,-24 25,-11 8,0 4,5-7,-6 4,4-5,-6 9,-4 0,1 4,-1 0,2-6,5-2,-1 3,3-10,-4 12,-6-2,11-5,-9 9,7-9,-10 7,3 3,-3-2,5 2,-4 0,1 0,1 0,-1 0,1 0,-1 0,-2 3,1-3</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9-09-11T19:15:30"/>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1265 1107,'0'3,"0"-1,0-1,0 2,0-1,0 1,0-1,0 0,0 1,0 3,0-2,0-3,0 2,0-1,0 0,0 1,0-1,0 2,0 0,0-3,0 4,0-3,0 1,0-1</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9-09-11T19:15:30"/>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1898 1022,'-3'0,"2"0,-1 0,-1 0,-2 0,3 0,-1 0,1 0,-1 0,1 0,1 0,-2 0,1 0,-3 0,2 0,1 0,-1 0,1 0,1 0,-3 2,3 0,-2-2,3 4,0 0,0-1,0 0,-5 4,5-4,0 7,0-2,0-5,0-1,0 1,0-2,0 1,3-2,-3 3,0-1,3-2,-3 3,2-3,-2 5,1-5,3 0,-3 0,3 0,-3 0,9 0,-5 0,-4 0,3 0,-1 0,0 0,-3-3,0 0,0 1,0-1,0 1,0 0,0-1,0 2,5-3,-2-4,1 2,-4 4,4-22,-2 21,1 1,-3 0,2 2,-2-3,0 1</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9-09-12T11:56: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763 600,'0'5,"-3"-3,3-1,0 3,0-3,-2 2,-3 2,4 2,-3-1,1-1,-5 3,6-4,2 0,0 1,-3-2,3 1,0-3</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9-09-12T11:56: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721 600,'1'3,"-1"-1,2-2,1 5,2 0,-5-2,2-1,1-1,-3 3,2-3,-2 2,3 2,-2 0,-1-3,2 1,-2-1,5 3,1 3,-4-4,1 3,-3-2,2-4,1 3,-1 1,1-4,-3 2,0-1,2 3,-2-3,0 1</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9-09-12T11:56: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781 956,'0'1,"-5"3,0 2,5-4,0-1,-2 3,-4 4,-1 13,1-11,-9 11,9-12,1-1,3-6,2 0</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9-09-12T11:56: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724 944,'2'0,"1"0,-2 0,1 4,1-4,-1 1,1 1,-1-2,3 3,-2-1,-3 1,2-1,-1-2,2 4,-1 0,-2-3,3-1,-3 5,2-3,-2 1,0-1,3 1,-3 2,5-4,-5 3,3-3,-1 4,0 0,-2-3,3-2,-3 5,1-2,-1-2,0 3,4-3,-4 3,0-3</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9-09-12T11:56: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875 264,'2'0,"1"0,2 0,-4 0,1 0,1 0,-1 0,1 0,-3 2,2-2,1 1,-1 3,3-4,-4 0,2 0,-1 0,1 0,-1 0,1 0,0 0,2 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第二节课</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8ADE2AC-6D69-4A93-AD80-3C96CA1EDEB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C4F787-AFD5-49BB-ADBC-D9F990D83F8D}"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8ADE2AC-6D69-4A93-AD80-3C96CA1EDEB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C4F787-AFD5-49BB-ADBC-D9F990D83F8D}"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8ADE2AC-6D69-4A93-AD80-3C96CA1EDEB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C4F787-AFD5-49BB-ADBC-D9F990D83F8D}"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8ADE2AC-6D69-4A93-AD80-3C96CA1EDEB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C4F787-AFD5-49BB-ADBC-D9F990D83F8D}"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8ADE2AC-6D69-4A93-AD80-3C96CA1EDEB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C4F787-AFD5-49BB-ADBC-D9F990D83F8D}"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8ADE2AC-6D69-4A93-AD80-3C96CA1EDEB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8C4F787-AFD5-49BB-ADBC-D9F990D83F8D}"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8ADE2AC-6D69-4A93-AD80-3C96CA1EDEB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C4F787-AFD5-49BB-ADBC-D9F990D83F8D}"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8ADE2AC-6D69-4A93-AD80-3C96CA1EDEB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8C4F787-AFD5-49BB-ADBC-D9F990D83F8D}"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8ADE2AC-6D69-4A93-AD80-3C96CA1EDEB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8C4F787-AFD5-49BB-ADBC-D9F990D83F8D}"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8ADE2AC-6D69-4A93-AD80-3C96CA1EDEB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8C4F787-AFD5-49BB-ADBC-D9F990D83F8D}"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8ADE2AC-6D69-4A93-AD80-3C96CA1EDEB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8C4F787-AFD5-49BB-ADBC-D9F990D83F8D}"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ADE2AC-6D69-4A93-AD80-3C96CA1EDEB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C4F787-AFD5-49BB-ADBC-D9F990D83F8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jpeg"/><Relationship Id="rId2" Type="http://schemas.openxmlformats.org/officeDocument/2006/relationships/image" Target="../media/image2.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jpeg"/><Relationship Id="rId2" Type="http://schemas.openxmlformats.org/officeDocument/2006/relationships/image" Target="../media/image2.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9" Type="http://schemas.openxmlformats.org/officeDocument/2006/relationships/image" Target="../media/image20.png"/><Relationship Id="rId8" Type="http://schemas.openxmlformats.org/officeDocument/2006/relationships/customXml" Target="../ink/ink2.xml"/><Relationship Id="rId7" Type="http://schemas.openxmlformats.org/officeDocument/2006/relationships/image" Target="../media/image19.png"/><Relationship Id="rId6" Type="http://schemas.openxmlformats.org/officeDocument/2006/relationships/customXml" Target="../ink/ink1.xml"/><Relationship Id="rId5" Type="http://schemas.openxmlformats.org/officeDocument/2006/relationships/image" Target="../media/image18.jpeg"/><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2.png"/><Relationship Id="rId14" Type="http://schemas.openxmlformats.org/officeDocument/2006/relationships/slideLayout" Target="../slideLayouts/slideLayout2.xml"/><Relationship Id="rId13" Type="http://schemas.openxmlformats.org/officeDocument/2006/relationships/image" Target="../media/image22.png"/><Relationship Id="rId12" Type="http://schemas.openxmlformats.org/officeDocument/2006/relationships/customXml" Target="../ink/ink4.xml"/><Relationship Id="rId11" Type="http://schemas.openxmlformats.org/officeDocument/2006/relationships/image" Target="../media/image21.png"/><Relationship Id="rId10" Type="http://schemas.openxmlformats.org/officeDocument/2006/relationships/customXml" Target="../ink/ink3.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jpeg"/><Relationship Id="rId2" Type="http://schemas.openxmlformats.org/officeDocument/2006/relationships/image" Target="../media/image2.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5.jpeg"/><Relationship Id="rId3" Type="http://schemas.openxmlformats.org/officeDocument/2006/relationships/image" Target="../media/image24.jpeg"/><Relationship Id="rId2" Type="http://schemas.openxmlformats.org/officeDocument/2006/relationships/image" Target="../media/image2.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9" Type="http://schemas.openxmlformats.org/officeDocument/2006/relationships/image" Target="../media/image29.png"/><Relationship Id="rId8" Type="http://schemas.openxmlformats.org/officeDocument/2006/relationships/customXml" Target="../ink/ink7.xml"/><Relationship Id="rId7" Type="http://schemas.openxmlformats.org/officeDocument/2006/relationships/image" Target="../media/image28.png"/><Relationship Id="rId6" Type="http://schemas.openxmlformats.org/officeDocument/2006/relationships/customXml" Target="../ink/ink6.xml"/><Relationship Id="rId5" Type="http://schemas.openxmlformats.org/officeDocument/2006/relationships/image" Target="../media/image27.png"/><Relationship Id="rId4" Type="http://schemas.openxmlformats.org/officeDocument/2006/relationships/customXml" Target="../ink/ink5.xml"/><Relationship Id="rId3" Type="http://schemas.openxmlformats.org/officeDocument/2006/relationships/image" Target="../media/image26.jpeg"/><Relationship Id="rId22" Type="http://schemas.openxmlformats.org/officeDocument/2006/relationships/slideLayout" Target="../slideLayouts/slideLayout2.xml"/><Relationship Id="rId21" Type="http://schemas.openxmlformats.org/officeDocument/2006/relationships/image" Target="../media/image35.png"/><Relationship Id="rId20" Type="http://schemas.openxmlformats.org/officeDocument/2006/relationships/customXml" Target="../ink/ink13.xml"/><Relationship Id="rId2" Type="http://schemas.openxmlformats.org/officeDocument/2006/relationships/image" Target="../media/image2.png"/><Relationship Id="rId19" Type="http://schemas.openxmlformats.org/officeDocument/2006/relationships/image" Target="../media/image34.png"/><Relationship Id="rId18" Type="http://schemas.openxmlformats.org/officeDocument/2006/relationships/customXml" Target="../ink/ink12.xml"/><Relationship Id="rId17" Type="http://schemas.openxmlformats.org/officeDocument/2006/relationships/image" Target="../media/image33.png"/><Relationship Id="rId16" Type="http://schemas.openxmlformats.org/officeDocument/2006/relationships/customXml" Target="../ink/ink11.xml"/><Relationship Id="rId15" Type="http://schemas.openxmlformats.org/officeDocument/2006/relationships/image" Target="../media/image32.png"/><Relationship Id="rId14" Type="http://schemas.openxmlformats.org/officeDocument/2006/relationships/customXml" Target="../ink/ink10.xml"/><Relationship Id="rId13" Type="http://schemas.openxmlformats.org/officeDocument/2006/relationships/image" Target="../media/image31.png"/><Relationship Id="rId12" Type="http://schemas.openxmlformats.org/officeDocument/2006/relationships/customXml" Target="../ink/ink9.xml"/><Relationship Id="rId11" Type="http://schemas.openxmlformats.org/officeDocument/2006/relationships/image" Target="../media/image30.png"/><Relationship Id="rId10" Type="http://schemas.openxmlformats.org/officeDocument/2006/relationships/customXml" Target="../ink/ink8.xml"/><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customXml" Target="../ink/ink14.xml"/><Relationship Id="rId3" Type="http://schemas.openxmlformats.org/officeDocument/2006/relationships/image" Target="../media/image36.jpeg"/><Relationship Id="rId2" Type="http://schemas.openxmlformats.org/officeDocument/2006/relationships/image" Target="../media/image2.png"/><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8.jpeg"/><Relationship Id="rId2" Type="http://schemas.openxmlformats.org/officeDocument/2006/relationships/image" Target="../media/image2.png"/><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8.jpeg"/><Relationship Id="rId2" Type="http://schemas.openxmlformats.org/officeDocument/2006/relationships/image" Target="../media/image2.png"/><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customXml" Target="../ink/ink17.xml"/><Relationship Id="rId7" Type="http://schemas.openxmlformats.org/officeDocument/2006/relationships/image" Target="../media/image41.png"/><Relationship Id="rId6" Type="http://schemas.openxmlformats.org/officeDocument/2006/relationships/customXml" Target="../ink/ink16.xml"/><Relationship Id="rId5" Type="http://schemas.openxmlformats.org/officeDocument/2006/relationships/image" Target="../media/image40.png"/><Relationship Id="rId4" Type="http://schemas.openxmlformats.org/officeDocument/2006/relationships/customXml" Target="../ink/ink15.xml"/><Relationship Id="rId3" Type="http://schemas.openxmlformats.org/officeDocument/2006/relationships/image" Target="../media/image39.jpeg"/><Relationship Id="rId2" Type="http://schemas.openxmlformats.org/officeDocument/2006/relationships/image" Target="../media/image2.png"/><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9" Type="http://schemas.openxmlformats.org/officeDocument/2006/relationships/customXml" Target="../ink/ink20.xml"/><Relationship Id="rId8" Type="http://schemas.openxmlformats.org/officeDocument/2006/relationships/image" Target="../media/image45.png"/><Relationship Id="rId7" Type="http://schemas.openxmlformats.org/officeDocument/2006/relationships/customXml" Target="../ink/ink19.xml"/><Relationship Id="rId6" Type="http://schemas.openxmlformats.org/officeDocument/2006/relationships/image" Target="../media/image44.png"/><Relationship Id="rId5" Type="http://schemas.openxmlformats.org/officeDocument/2006/relationships/customXml" Target="../ink/ink18.xml"/><Relationship Id="rId4" Type="http://schemas.openxmlformats.org/officeDocument/2006/relationships/image" Target="../media/image43.jpeg"/><Relationship Id="rId3" Type="http://schemas.openxmlformats.org/officeDocument/2006/relationships/image" Target="../media/image42.jpeg"/><Relationship Id="rId2" Type="http://schemas.openxmlformats.org/officeDocument/2006/relationships/image" Target="../media/image2.png"/><Relationship Id="rId19" Type="http://schemas.openxmlformats.org/officeDocument/2006/relationships/slideLayout" Target="../slideLayouts/slideLayout2.xml"/><Relationship Id="rId18" Type="http://schemas.openxmlformats.org/officeDocument/2006/relationships/image" Target="../media/image50.png"/><Relationship Id="rId17" Type="http://schemas.openxmlformats.org/officeDocument/2006/relationships/customXml" Target="../ink/ink24.xml"/><Relationship Id="rId16" Type="http://schemas.openxmlformats.org/officeDocument/2006/relationships/image" Target="../media/image49.png"/><Relationship Id="rId15" Type="http://schemas.openxmlformats.org/officeDocument/2006/relationships/customXml" Target="../ink/ink23.xml"/><Relationship Id="rId14" Type="http://schemas.openxmlformats.org/officeDocument/2006/relationships/image" Target="../media/image48.png"/><Relationship Id="rId13" Type="http://schemas.openxmlformats.org/officeDocument/2006/relationships/customXml" Target="../ink/ink22.xml"/><Relationship Id="rId12" Type="http://schemas.openxmlformats.org/officeDocument/2006/relationships/image" Target="../media/image47.png"/><Relationship Id="rId11" Type="http://schemas.openxmlformats.org/officeDocument/2006/relationships/customXml" Target="../ink/ink21.xml"/><Relationship Id="rId10" Type="http://schemas.openxmlformats.org/officeDocument/2006/relationships/image" Target="../media/image46.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customXml" Target="../ink/ink25.xml"/><Relationship Id="rId3" Type="http://schemas.openxmlformats.org/officeDocument/2006/relationships/image" Target="../media/image51.jpeg"/><Relationship Id="rId2" Type="http://schemas.openxmlformats.org/officeDocument/2006/relationships/image" Target="../media/image2.png"/><Relationship Id="rId1" Type="http://schemas.openxmlformats.org/officeDocument/2006/relationships/image" Target="../media/image1.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1.jpeg"/><Relationship Id="rId2" Type="http://schemas.openxmlformats.org/officeDocument/2006/relationships/image" Target="../media/image2.png"/><Relationship Id="rId1"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3.jpeg"/><Relationship Id="rId2" Type="http://schemas.openxmlformats.org/officeDocument/2006/relationships/image" Target="../media/image2.png"/><Relationship Id="rId1" Type="http://schemas.openxmlformats.org/officeDocument/2006/relationships/image" Target="../media/image1.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4.jpeg"/><Relationship Id="rId2" Type="http://schemas.openxmlformats.org/officeDocument/2006/relationships/image" Target="../media/image2.png"/><Relationship Id="rId1"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5.jpeg"/><Relationship Id="rId2" Type="http://schemas.openxmlformats.org/officeDocument/2006/relationships/image" Target="../media/image2.png"/><Relationship Id="rId1" Type="http://schemas.openxmlformats.org/officeDocument/2006/relationships/image" Target="../media/image1.pn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6.jpeg"/><Relationship Id="rId2" Type="http://schemas.openxmlformats.org/officeDocument/2006/relationships/image" Target="../media/image2.png"/><Relationship Id="rId1"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7.jpeg"/><Relationship Id="rId2" Type="http://schemas.openxmlformats.org/officeDocument/2006/relationships/image" Target="../media/image2.png"/><Relationship Id="rId1"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8.jpeg"/><Relationship Id="rId2" Type="http://schemas.openxmlformats.org/officeDocument/2006/relationships/image" Target="../media/image2.png"/><Relationship Id="rId1" Type="http://schemas.openxmlformats.org/officeDocument/2006/relationships/image" Target="../media/image1.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9.jpeg"/><Relationship Id="rId2" Type="http://schemas.openxmlformats.org/officeDocument/2006/relationships/image" Target="../media/image2.png"/><Relationship Id="rId1"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0.jpeg"/><Relationship Id="rId2" Type="http://schemas.openxmlformats.org/officeDocument/2006/relationships/image" Target="../media/image2.png"/><Relationship Id="rId1" Type="http://schemas.openxmlformats.org/officeDocument/2006/relationships/image" Target="../media/image1.png"/></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1.jpeg"/><Relationship Id="rId2" Type="http://schemas.openxmlformats.org/officeDocument/2006/relationships/image" Target="../media/image2.png"/><Relationship Id="rId1"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42937" y="1"/>
            <a:ext cx="8171234" cy="739302"/>
          </a:xfrm>
        </p:spPr>
        <p:txBody>
          <a:bodyPr>
            <a:normAutofit/>
          </a:bodyPr>
          <a:lstStyle/>
          <a:p>
            <a:r>
              <a:rPr lang="zh-CN" altLang="en-US" sz="2800" b="1" dirty="0">
                <a:solidFill>
                  <a:schemeClr val="bg1"/>
                </a:solidFill>
                <a:latin typeface="微软雅黑" panose="020B0503020204020204" pitchFamily="34" charset="-122"/>
                <a:ea typeface="微软雅黑" panose="020B0503020204020204" pitchFamily="34" charset="-122"/>
              </a:rPr>
              <a:t>第</a:t>
            </a:r>
            <a:r>
              <a:rPr lang="en-US" altLang="zh-CN" sz="2800" b="1" dirty="0">
                <a:solidFill>
                  <a:schemeClr val="bg1"/>
                </a:solidFill>
                <a:latin typeface="微软雅黑" panose="020B0503020204020204" pitchFamily="34" charset="-122"/>
                <a:ea typeface="微软雅黑" panose="020B0503020204020204" pitchFamily="34" charset="-122"/>
              </a:rPr>
              <a:t>2</a:t>
            </a:r>
            <a:r>
              <a:rPr lang="zh-CN" altLang="en-US" sz="2800" b="1" dirty="0">
                <a:solidFill>
                  <a:schemeClr val="bg1"/>
                </a:solidFill>
                <a:latin typeface="微软雅黑" panose="020B0503020204020204" pitchFamily="34" charset="-122"/>
                <a:ea typeface="微软雅黑" panose="020B0503020204020204" pitchFamily="34" charset="-122"/>
              </a:rPr>
              <a:t>章 软件技术的硬件基础</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0308" y="85447"/>
            <a:ext cx="1754654" cy="584885"/>
          </a:xfrm>
          <a:prstGeom prst="rect">
            <a:avLst/>
          </a:prstGeom>
        </p:spPr>
      </p:pic>
      <p:sp>
        <p:nvSpPr>
          <p:cNvPr id="11" name="矩形 10"/>
          <p:cNvSpPr/>
          <p:nvPr/>
        </p:nvSpPr>
        <p:spPr>
          <a:xfrm>
            <a:off x="642688" y="1066862"/>
            <a:ext cx="2031325" cy="461665"/>
          </a:xfrm>
          <a:prstGeom prst="rect">
            <a:avLst/>
          </a:prstGeom>
        </p:spPr>
        <p:txBody>
          <a:bodyPr wrap="none">
            <a:spAutoFit/>
          </a:bodyPr>
          <a:lstStyle/>
          <a:p>
            <a:r>
              <a:rPr lang="zh-CN" altLang="en-US" sz="2400" b="1" dirty="0">
                <a:solidFill>
                  <a:srgbClr val="00B0F0"/>
                </a:solidFill>
                <a:latin typeface="微软雅黑" panose="020B0503020204020204" pitchFamily="34" charset="-122"/>
                <a:ea typeface="微软雅黑" panose="020B0503020204020204" pitchFamily="34" charset="-122"/>
              </a:rPr>
              <a:t>本章学习内容</a:t>
            </a:r>
            <a:endParaRPr lang="zh-CN" altLang="en-US" sz="2400" b="1" dirty="0">
              <a:solidFill>
                <a:srgbClr val="00B0F0"/>
              </a:solidFill>
              <a:latin typeface="微软雅黑" panose="020B0503020204020204" pitchFamily="34" charset="-122"/>
              <a:ea typeface="微软雅黑" panose="020B0503020204020204" pitchFamily="34" charset="-122"/>
            </a:endParaRPr>
          </a:p>
        </p:txBody>
      </p:sp>
      <p:sp>
        <p:nvSpPr>
          <p:cNvPr id="12" name="矩形 11"/>
          <p:cNvSpPr/>
          <p:nvPr/>
        </p:nvSpPr>
        <p:spPr>
          <a:xfrm>
            <a:off x="1114653" y="1856086"/>
            <a:ext cx="543697" cy="543697"/>
          </a:xfrm>
          <a:prstGeom prst="rect">
            <a:avLst/>
          </a:prstGeom>
          <a:noFill/>
          <a:ln w="381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386501" y="2727342"/>
            <a:ext cx="543697" cy="543697"/>
          </a:xfrm>
          <a:prstGeom prst="rect">
            <a:avLst/>
          </a:prstGeom>
          <a:noFill/>
          <a:ln w="381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658349" y="3598598"/>
            <a:ext cx="543697" cy="543697"/>
          </a:xfrm>
          <a:prstGeom prst="rect">
            <a:avLst/>
          </a:prstGeom>
          <a:noFill/>
          <a:ln w="381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930197" y="4469854"/>
            <a:ext cx="543697" cy="543697"/>
          </a:xfrm>
          <a:prstGeom prst="rect">
            <a:avLst/>
          </a:prstGeom>
          <a:noFill/>
          <a:ln w="381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202045" y="5341110"/>
            <a:ext cx="543697" cy="543697"/>
          </a:xfrm>
          <a:prstGeom prst="rect">
            <a:avLst/>
          </a:prstGeom>
          <a:noFill/>
          <a:ln w="381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930197" y="1842298"/>
            <a:ext cx="800219" cy="535531"/>
          </a:xfrm>
          <a:prstGeom prst="rect">
            <a:avLst/>
          </a:prstGeom>
        </p:spPr>
        <p:txBody>
          <a:bodyPr wrap="none">
            <a:spAutoFit/>
          </a:bodyPr>
          <a:lstStyle/>
          <a:p>
            <a:pPr eaLnBrk="0" hangingPunct="0">
              <a:lnSpc>
                <a:spcPct val="120000"/>
              </a:lnSpc>
              <a:defRPr/>
            </a:pPr>
            <a:r>
              <a:rPr lang="zh-CN" altLang="en-US" sz="2400" b="1" dirty="0">
                <a:solidFill>
                  <a:srgbClr val="FFFFFF"/>
                </a:solidFill>
                <a:latin typeface="微软雅黑" panose="020B0503020204020204" pitchFamily="34" charset="-122"/>
                <a:ea typeface="微软雅黑" panose="020B0503020204020204" pitchFamily="34" charset="-122"/>
              </a:rPr>
              <a:t>术语</a:t>
            </a:r>
            <a:endParaRPr lang="zh-CN" altLang="en-US" sz="2400" b="1" dirty="0">
              <a:solidFill>
                <a:srgbClr val="FFFFFF"/>
              </a:solidFill>
              <a:latin typeface="微软雅黑" panose="020B0503020204020204" pitchFamily="34" charset="-122"/>
              <a:ea typeface="微软雅黑" panose="020B0503020204020204" pitchFamily="34" charset="-122"/>
            </a:endParaRPr>
          </a:p>
        </p:txBody>
      </p:sp>
      <p:cxnSp>
        <p:nvCxnSpPr>
          <p:cNvPr id="20" name="直接连接符 19"/>
          <p:cNvCxnSpPr/>
          <p:nvPr/>
        </p:nvCxnSpPr>
        <p:spPr>
          <a:xfrm>
            <a:off x="1658349" y="2399783"/>
            <a:ext cx="3902192" cy="0"/>
          </a:xfrm>
          <a:prstGeom prst="line">
            <a:avLst/>
          </a:prstGeom>
          <a:ln w="3810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947945" y="3271039"/>
            <a:ext cx="3902192" cy="0"/>
          </a:xfrm>
          <a:prstGeom prst="line">
            <a:avLst/>
          </a:prstGeom>
          <a:ln w="3810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2202045" y="4142295"/>
            <a:ext cx="3902192" cy="0"/>
          </a:xfrm>
          <a:prstGeom prst="line">
            <a:avLst/>
          </a:prstGeom>
          <a:ln w="3810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2473893" y="5013551"/>
            <a:ext cx="3902192" cy="0"/>
          </a:xfrm>
          <a:prstGeom prst="line">
            <a:avLst/>
          </a:prstGeom>
          <a:ln w="3810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2730416" y="5884807"/>
            <a:ext cx="3902192" cy="0"/>
          </a:xfrm>
          <a:prstGeom prst="line">
            <a:avLst/>
          </a:prstGeom>
          <a:ln w="38100">
            <a:solidFill>
              <a:srgbClr val="0066FF"/>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2202045" y="2726647"/>
            <a:ext cx="1107996" cy="497957"/>
          </a:xfrm>
          <a:prstGeom prst="rect">
            <a:avLst/>
          </a:prstGeom>
        </p:spPr>
        <p:txBody>
          <a:bodyPr wrap="none">
            <a:spAutoFit/>
          </a:bodyPr>
          <a:lstStyle/>
          <a:p>
            <a:pPr eaLnBrk="0" hangingPunct="0">
              <a:lnSpc>
                <a:spcPct val="120000"/>
              </a:lnSpc>
              <a:defRPr/>
            </a:pPr>
            <a:r>
              <a:rPr lang="zh-CN" altLang="en-US" sz="2400" b="1" dirty="0">
                <a:solidFill>
                  <a:srgbClr val="FFFFFF"/>
                </a:solidFill>
                <a:latin typeface="微软雅黑" panose="020B0503020204020204" pitchFamily="34" charset="-122"/>
                <a:ea typeface="微软雅黑" panose="020B0503020204020204" pitchFamily="34" charset="-122"/>
              </a:rPr>
              <a:t>门电路</a:t>
            </a:r>
            <a:endParaRPr lang="zh-CN" altLang="en-US" sz="2400" b="1" dirty="0">
              <a:solidFill>
                <a:srgbClr val="FFFFFF"/>
              </a:solidFill>
              <a:latin typeface="微软雅黑" panose="020B0503020204020204" pitchFamily="34" charset="-122"/>
              <a:ea typeface="微软雅黑" panose="020B0503020204020204" pitchFamily="34" charset="-122"/>
            </a:endParaRPr>
          </a:p>
        </p:txBody>
      </p:sp>
      <p:sp>
        <p:nvSpPr>
          <p:cNvPr id="26" name="矩形 25"/>
          <p:cNvSpPr/>
          <p:nvPr/>
        </p:nvSpPr>
        <p:spPr>
          <a:xfrm>
            <a:off x="2473893" y="3579164"/>
            <a:ext cx="2646878" cy="497957"/>
          </a:xfrm>
          <a:prstGeom prst="rect">
            <a:avLst/>
          </a:prstGeom>
        </p:spPr>
        <p:txBody>
          <a:bodyPr wrap="none">
            <a:spAutoFit/>
          </a:bodyPr>
          <a:lstStyle/>
          <a:p>
            <a:pPr eaLnBrk="0" hangingPunct="0">
              <a:lnSpc>
                <a:spcPct val="120000"/>
              </a:lnSpc>
              <a:defRPr/>
            </a:pPr>
            <a:r>
              <a:rPr lang="zh-CN" altLang="en-US" sz="2400" b="1" dirty="0">
                <a:solidFill>
                  <a:srgbClr val="FFFFFF"/>
                </a:solidFill>
                <a:latin typeface="微软雅黑" panose="020B0503020204020204" pitchFamily="34" charset="-122"/>
                <a:ea typeface="微软雅黑" panose="020B0503020204020204" pitchFamily="34" charset="-122"/>
              </a:rPr>
              <a:t>其它一些基础知识</a:t>
            </a:r>
            <a:endParaRPr lang="zh-CN" altLang="en-US" sz="2400" b="1" dirty="0">
              <a:solidFill>
                <a:srgbClr val="FFFFFF"/>
              </a:solidFill>
              <a:latin typeface="微软雅黑" panose="020B0503020204020204" pitchFamily="34" charset="-122"/>
              <a:ea typeface="微软雅黑" panose="020B0503020204020204" pitchFamily="34" charset="-122"/>
            </a:endParaRPr>
          </a:p>
        </p:txBody>
      </p:sp>
      <p:sp>
        <p:nvSpPr>
          <p:cNvPr id="27" name="矩形 26"/>
          <p:cNvSpPr/>
          <p:nvPr/>
        </p:nvSpPr>
        <p:spPr>
          <a:xfrm>
            <a:off x="2756043" y="4484834"/>
            <a:ext cx="1112805" cy="461665"/>
          </a:xfrm>
          <a:prstGeom prst="rect">
            <a:avLst/>
          </a:prstGeom>
        </p:spPr>
        <p:txBody>
          <a:bodyPr wrap="none">
            <a:spAutoFit/>
          </a:bodyPr>
          <a:lstStyle/>
          <a:p>
            <a:r>
              <a:rPr lang="zh-CN" altLang="en-US" sz="2400" b="1" dirty="0">
                <a:solidFill>
                  <a:srgbClr val="FFFFFF"/>
                </a:solidFill>
                <a:latin typeface="微软雅黑" panose="020B0503020204020204" pitchFamily="34" charset="-122"/>
                <a:ea typeface="微软雅黑" panose="020B0503020204020204" pitchFamily="34" charset="-122"/>
              </a:rPr>
              <a:t>时序图</a:t>
            </a:r>
            <a:endParaRPr lang="zh-CN" altLang="en-US" sz="2400" dirty="0">
              <a:latin typeface="微软雅黑" panose="020B0503020204020204" pitchFamily="34" charset="-122"/>
              <a:ea typeface="微软雅黑" panose="020B0503020204020204" pitchFamily="34" charset="-122"/>
            </a:endParaRPr>
          </a:p>
        </p:txBody>
      </p:sp>
      <p:sp>
        <p:nvSpPr>
          <p:cNvPr id="28" name="矩形 27"/>
          <p:cNvSpPr/>
          <p:nvPr/>
        </p:nvSpPr>
        <p:spPr>
          <a:xfrm>
            <a:off x="2997113" y="5304819"/>
            <a:ext cx="800219" cy="497957"/>
          </a:xfrm>
          <a:prstGeom prst="rect">
            <a:avLst/>
          </a:prstGeom>
        </p:spPr>
        <p:txBody>
          <a:bodyPr wrap="none">
            <a:spAutoFit/>
          </a:bodyPr>
          <a:lstStyle/>
          <a:p>
            <a:pPr eaLnBrk="0" hangingPunct="0">
              <a:lnSpc>
                <a:spcPct val="120000"/>
              </a:lnSpc>
              <a:defRPr/>
            </a:pPr>
            <a:r>
              <a:rPr lang="zh-CN" altLang="en-US" sz="2400" b="1" dirty="0">
                <a:solidFill>
                  <a:srgbClr val="FFFFFF"/>
                </a:solidFill>
                <a:latin typeface="微软雅黑" panose="020B0503020204020204" pitchFamily="34" charset="-122"/>
                <a:ea typeface="微软雅黑" panose="020B0503020204020204" pitchFamily="34" charset="-122"/>
              </a:rPr>
              <a:t>内存</a:t>
            </a:r>
            <a:endParaRPr lang="zh-CN" altLang="en-US" sz="2400" b="1" dirty="0">
              <a:solidFill>
                <a:srgbClr val="FFFFFF"/>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1199591" y="1897101"/>
            <a:ext cx="373820" cy="461665"/>
          </a:xfrm>
          <a:prstGeom prst="rect">
            <a:avLst/>
          </a:prstGeom>
          <a:noFill/>
        </p:spPr>
        <p:txBody>
          <a:bodyPr wrap="none" rtlCol="0">
            <a:spAutoFit/>
          </a:bodyPr>
          <a:lstStyle/>
          <a:p>
            <a:r>
              <a:rPr lang="en-US" altLang="zh-CN" sz="2400" b="1" dirty="0" smtClean="0">
                <a:solidFill>
                  <a:schemeClr val="bg1"/>
                </a:solidFill>
                <a:latin typeface="微软雅黑" panose="020B0503020204020204" pitchFamily="34" charset="-122"/>
                <a:ea typeface="微软雅黑" panose="020B0503020204020204" pitchFamily="34" charset="-122"/>
              </a:rPr>
              <a:t>1</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1471439" y="2768357"/>
            <a:ext cx="373820" cy="461665"/>
          </a:xfrm>
          <a:prstGeom prst="rect">
            <a:avLst/>
          </a:prstGeom>
          <a:noFill/>
        </p:spPr>
        <p:txBody>
          <a:bodyPr wrap="none" rtlCol="0">
            <a:spAutoFit/>
          </a:bodyPr>
          <a:lstStyle/>
          <a:p>
            <a:r>
              <a:rPr lang="en-US" altLang="zh-CN" sz="2400" b="1" dirty="0" smtClean="0">
                <a:solidFill>
                  <a:schemeClr val="bg1"/>
                </a:solidFill>
                <a:latin typeface="微软雅黑" panose="020B0503020204020204" pitchFamily="34" charset="-122"/>
                <a:ea typeface="微软雅黑" panose="020B0503020204020204" pitchFamily="34" charset="-122"/>
              </a:rPr>
              <a:t>2</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1743287" y="3639613"/>
            <a:ext cx="373820" cy="461665"/>
          </a:xfrm>
          <a:prstGeom prst="rect">
            <a:avLst/>
          </a:prstGeom>
          <a:noFill/>
        </p:spPr>
        <p:txBody>
          <a:bodyPr wrap="none" rtlCol="0">
            <a:spAutoFit/>
          </a:bodyPr>
          <a:lstStyle/>
          <a:p>
            <a:r>
              <a:rPr lang="en-US" altLang="zh-CN" sz="2400" b="1" dirty="0" smtClean="0">
                <a:solidFill>
                  <a:schemeClr val="bg1"/>
                </a:solidFill>
                <a:latin typeface="微软雅黑" panose="020B0503020204020204" pitchFamily="34" charset="-122"/>
                <a:ea typeface="微软雅黑" panose="020B0503020204020204" pitchFamily="34" charset="-122"/>
              </a:rPr>
              <a:t>3</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2020683" y="4510869"/>
            <a:ext cx="373820" cy="461665"/>
          </a:xfrm>
          <a:prstGeom prst="rect">
            <a:avLst/>
          </a:prstGeom>
          <a:noFill/>
        </p:spPr>
        <p:txBody>
          <a:bodyPr wrap="none" rtlCol="0">
            <a:spAutoFit/>
          </a:bodyPr>
          <a:lstStyle/>
          <a:p>
            <a:r>
              <a:rPr lang="en-US" altLang="zh-CN" sz="2400" b="1" dirty="0" smtClean="0">
                <a:solidFill>
                  <a:schemeClr val="bg1"/>
                </a:solidFill>
                <a:latin typeface="微软雅黑" panose="020B0503020204020204" pitchFamily="34" charset="-122"/>
                <a:ea typeface="微软雅黑" panose="020B0503020204020204" pitchFamily="34" charset="-122"/>
              </a:rPr>
              <a:t>4</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2293920" y="5382125"/>
            <a:ext cx="373820" cy="461665"/>
          </a:xfrm>
          <a:prstGeom prst="rect">
            <a:avLst/>
          </a:prstGeom>
          <a:noFill/>
        </p:spPr>
        <p:txBody>
          <a:bodyPr wrap="none" rtlCol="0">
            <a:spAutoFit/>
          </a:bodyPr>
          <a:lstStyle/>
          <a:p>
            <a:r>
              <a:rPr lang="en-US" altLang="zh-CN" sz="2400" b="1" dirty="0" smtClean="0">
                <a:solidFill>
                  <a:schemeClr val="bg1"/>
                </a:solidFill>
                <a:latin typeface="微软雅黑" panose="020B0503020204020204" pitchFamily="34" charset="-122"/>
                <a:ea typeface="微软雅黑" panose="020B0503020204020204" pitchFamily="34" charset="-122"/>
              </a:rPr>
              <a:t>5</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42937" y="1"/>
            <a:ext cx="8171234" cy="739302"/>
          </a:xfrm>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2.1 </a:t>
            </a:r>
            <a:r>
              <a:rPr lang="zh-CN" altLang="en-US" sz="2800" b="1" dirty="0" smtClean="0">
                <a:solidFill>
                  <a:schemeClr val="bg1"/>
                </a:solidFill>
                <a:latin typeface="微软雅黑" panose="020B0503020204020204" pitchFamily="34" charset="-122"/>
                <a:ea typeface="微软雅黑" panose="020B0503020204020204" pitchFamily="34" charset="-122"/>
              </a:rPr>
              <a:t>术语</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0308" y="85447"/>
            <a:ext cx="1754654" cy="584885"/>
          </a:xfrm>
          <a:prstGeom prst="rect">
            <a:avLst/>
          </a:prstGeom>
        </p:spPr>
      </p:pic>
      <p:sp>
        <p:nvSpPr>
          <p:cNvPr id="9" name="Text Box 5"/>
          <p:cNvSpPr txBox="1">
            <a:spLocks noChangeArrowheads="1"/>
          </p:cNvSpPr>
          <p:nvPr/>
        </p:nvSpPr>
        <p:spPr bwMode="auto">
          <a:xfrm>
            <a:off x="642689" y="1111082"/>
            <a:ext cx="4675187" cy="500009"/>
          </a:xfrm>
          <a:prstGeom prst="rect">
            <a:avLst/>
          </a:prstGeom>
          <a:noFill/>
          <a:ln w="9525">
            <a:noFill/>
            <a:miter lim="800000"/>
          </a:ln>
        </p:spPr>
        <p:txBody>
          <a:bodyPr>
            <a:spAutoFit/>
          </a:bodyPr>
          <a:lstStyle/>
          <a:p>
            <a:pPr>
              <a:lnSpc>
                <a:spcPct val="120000"/>
              </a:lnSpc>
              <a:spcBef>
                <a:spcPct val="50000"/>
              </a:spcBef>
            </a:pPr>
            <a:r>
              <a:rPr lang="en-US" altLang="zh-CN" sz="2400" dirty="0">
                <a:solidFill>
                  <a:srgbClr val="00B0F0"/>
                </a:solidFill>
                <a:latin typeface="微软雅黑" panose="020B0503020204020204" pitchFamily="34" charset="-122"/>
                <a:ea typeface="微软雅黑" panose="020B0503020204020204" pitchFamily="34" charset="-122"/>
              </a:rPr>
              <a:t>4</a:t>
            </a:r>
            <a:r>
              <a:rPr lang="zh-CN" altLang="en-US" sz="2400" dirty="0">
                <a:solidFill>
                  <a:srgbClr val="00B0F0"/>
                </a:solidFill>
                <a:latin typeface="微软雅黑" panose="020B0503020204020204" pitchFamily="34" charset="-122"/>
                <a:ea typeface="微软雅黑" panose="020B0503020204020204" pitchFamily="34" charset="-122"/>
              </a:rPr>
              <a:t>、</a:t>
            </a:r>
            <a:r>
              <a:rPr lang="zh-CN" altLang="en-US" sz="2400" dirty="0">
                <a:solidFill>
                  <a:srgbClr val="00B0F0"/>
                </a:solidFill>
                <a:latin typeface="微软雅黑" panose="020B0503020204020204" pitchFamily="34" charset="-122"/>
                <a:ea typeface="微软雅黑" panose="020B0503020204020204" pitchFamily="34" charset="-122"/>
                <a:sym typeface="+mn-ea"/>
              </a:rPr>
              <a:t>原理图</a:t>
            </a:r>
            <a:endParaRPr lang="zh-CN" altLang="en-US" sz="2400" dirty="0">
              <a:solidFill>
                <a:srgbClr val="00B0F0"/>
              </a:solidFill>
              <a:latin typeface="微软雅黑" panose="020B0503020204020204" pitchFamily="34" charset="-122"/>
              <a:ea typeface="微软雅黑" panose="020B0503020204020204" pitchFamily="34" charset="-122"/>
            </a:endParaRPr>
          </a:p>
        </p:txBody>
      </p:sp>
      <p:pic>
        <p:nvPicPr>
          <p:cNvPr id="7" name="Picture 1026" descr="D:\嵌入式系统软件设计\t03-20.jpg"/>
          <p:cNvPicPr>
            <a:picLocks noChangeAspect="1" noChangeArrowheads="1"/>
          </p:cNvPicPr>
          <p:nvPr/>
        </p:nvPicPr>
        <p:blipFill>
          <a:blip r:embed="rId3" cstate="print"/>
          <a:srcRect/>
          <a:stretch>
            <a:fillRect/>
          </a:stretch>
        </p:blipFill>
        <p:spPr bwMode="auto">
          <a:xfrm>
            <a:off x="3619706" y="2437359"/>
            <a:ext cx="4980597" cy="3975796"/>
          </a:xfrm>
          <a:prstGeom prst="rect">
            <a:avLst/>
          </a:prstGeom>
          <a:noFill/>
          <a:ln w="9525">
            <a:noFill/>
            <a:miter lim="800000"/>
            <a:headEnd/>
            <a:tailEnd/>
          </a:ln>
        </p:spPr>
      </p:pic>
      <p:sp>
        <p:nvSpPr>
          <p:cNvPr id="3" name="矩形 2"/>
          <p:cNvSpPr/>
          <p:nvPr/>
        </p:nvSpPr>
        <p:spPr>
          <a:xfrm>
            <a:off x="1125584" y="1676159"/>
            <a:ext cx="6372257" cy="500009"/>
          </a:xfrm>
          <a:prstGeom prst="rect">
            <a:avLst/>
          </a:prstGeom>
        </p:spPr>
        <p:txBody>
          <a:bodyPr wrap="none">
            <a:spAutoFit/>
          </a:bodyPr>
          <a:lstStyle/>
          <a:p>
            <a:pPr>
              <a:lnSpc>
                <a:spcPct val="120000"/>
              </a:lnSpc>
            </a:pPr>
            <a:r>
              <a:rPr lang="zh-CN" altLang="en-US" sz="2400" dirty="0">
                <a:solidFill>
                  <a:schemeClr val="bg1"/>
                </a:solidFill>
                <a:latin typeface="微软雅黑" panose="020B0503020204020204" pitchFamily="34" charset="-122"/>
                <a:ea typeface="微软雅黑" panose="020B0503020204020204" pitchFamily="34" charset="-122"/>
                <a:sym typeface="+mn-ea"/>
              </a:rPr>
              <a:t>用于表示电路的主要部分和芯片之间的连接。</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42937" y="1"/>
            <a:ext cx="8171234" cy="739302"/>
          </a:xfrm>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2.1 </a:t>
            </a:r>
            <a:r>
              <a:rPr lang="zh-CN" altLang="en-US" sz="2800" b="1" dirty="0" smtClean="0">
                <a:solidFill>
                  <a:schemeClr val="bg1"/>
                </a:solidFill>
                <a:latin typeface="微软雅黑" panose="020B0503020204020204" pitchFamily="34" charset="-122"/>
                <a:ea typeface="微软雅黑" panose="020B0503020204020204" pitchFamily="34" charset="-122"/>
              </a:rPr>
              <a:t>术语</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0308" y="85447"/>
            <a:ext cx="1754654" cy="584885"/>
          </a:xfrm>
          <a:prstGeom prst="rect">
            <a:avLst/>
          </a:prstGeom>
        </p:spPr>
      </p:pic>
      <p:sp>
        <p:nvSpPr>
          <p:cNvPr id="9" name="Text Box 5"/>
          <p:cNvSpPr txBox="1">
            <a:spLocks noChangeArrowheads="1"/>
          </p:cNvSpPr>
          <p:nvPr/>
        </p:nvSpPr>
        <p:spPr bwMode="auto">
          <a:xfrm>
            <a:off x="642689" y="1111082"/>
            <a:ext cx="4675187" cy="500009"/>
          </a:xfrm>
          <a:prstGeom prst="rect">
            <a:avLst/>
          </a:prstGeom>
          <a:noFill/>
          <a:ln w="9525">
            <a:noFill/>
            <a:miter lim="800000"/>
          </a:ln>
        </p:spPr>
        <p:txBody>
          <a:bodyPr>
            <a:spAutoFit/>
          </a:bodyPr>
          <a:lstStyle/>
          <a:p>
            <a:pPr>
              <a:lnSpc>
                <a:spcPct val="120000"/>
              </a:lnSpc>
              <a:spcBef>
                <a:spcPct val="50000"/>
              </a:spcBef>
            </a:pPr>
            <a:r>
              <a:rPr lang="en-US" altLang="zh-CN" sz="2400" dirty="0">
                <a:solidFill>
                  <a:srgbClr val="00B0F0"/>
                </a:solidFill>
                <a:latin typeface="微软雅黑" panose="020B0503020204020204" pitchFamily="34" charset="-122"/>
                <a:ea typeface="微软雅黑" panose="020B0503020204020204" pitchFamily="34" charset="-122"/>
              </a:rPr>
              <a:t>5</a:t>
            </a:r>
            <a:r>
              <a:rPr lang="zh-CN" altLang="en-US" sz="2400" dirty="0">
                <a:solidFill>
                  <a:srgbClr val="00B0F0"/>
                </a:solidFill>
                <a:latin typeface="微软雅黑" panose="020B0503020204020204" pitchFamily="34" charset="-122"/>
                <a:ea typeface="微软雅黑" panose="020B0503020204020204" pitchFamily="34" charset="-122"/>
              </a:rPr>
              <a:t>、</a:t>
            </a:r>
            <a:r>
              <a:rPr lang="en-US" altLang="zh-CN" sz="2400" dirty="0">
                <a:solidFill>
                  <a:srgbClr val="00B0F0"/>
                </a:solidFill>
                <a:latin typeface="微软雅黑" panose="020B0503020204020204" pitchFamily="34" charset="-122"/>
                <a:ea typeface="微软雅黑" panose="020B0503020204020204" pitchFamily="34" charset="-122"/>
                <a:sym typeface="+mn-ea"/>
              </a:rPr>
              <a:t>PCB</a:t>
            </a:r>
            <a:r>
              <a:rPr lang="zh-CN" altLang="en-US" sz="2400" dirty="0">
                <a:solidFill>
                  <a:srgbClr val="00B0F0"/>
                </a:solidFill>
                <a:latin typeface="微软雅黑" panose="020B0503020204020204" pitchFamily="34" charset="-122"/>
                <a:ea typeface="微软雅黑" panose="020B0503020204020204" pitchFamily="34" charset="-122"/>
                <a:sym typeface="+mn-ea"/>
              </a:rPr>
              <a:t>图</a:t>
            </a:r>
            <a:endParaRPr lang="zh-CN" altLang="en-US" sz="2400" dirty="0">
              <a:solidFill>
                <a:srgbClr val="00B0F0"/>
              </a:solidFill>
              <a:latin typeface="微软雅黑" panose="020B0503020204020204" pitchFamily="34" charset="-122"/>
              <a:ea typeface="微软雅黑" panose="020B0503020204020204" pitchFamily="34" charset="-122"/>
              <a:sym typeface="+mn-ea"/>
            </a:endParaRPr>
          </a:p>
        </p:txBody>
      </p:sp>
      <p:sp>
        <p:nvSpPr>
          <p:cNvPr id="3" name="矩形 2"/>
          <p:cNvSpPr/>
          <p:nvPr/>
        </p:nvSpPr>
        <p:spPr>
          <a:xfrm>
            <a:off x="1125584" y="1676159"/>
            <a:ext cx="8847294" cy="493981"/>
          </a:xfrm>
          <a:prstGeom prst="rect">
            <a:avLst/>
          </a:prstGeom>
        </p:spPr>
        <p:txBody>
          <a:bodyPr wrap="none">
            <a:spAutoFit/>
          </a:bodyPr>
          <a:lstStyle/>
          <a:p>
            <a:pPr>
              <a:lnSpc>
                <a:spcPct val="120000"/>
              </a:lnSpc>
            </a:pPr>
            <a:r>
              <a:rPr lang="zh-CN" altLang="en-US" sz="2400" dirty="0">
                <a:solidFill>
                  <a:schemeClr val="bg1"/>
                </a:solidFill>
                <a:latin typeface="微软雅黑" panose="020B0503020204020204" pitchFamily="34" charset="-122"/>
                <a:ea typeface="微软雅黑" panose="020B0503020204020204" pitchFamily="34" charset="-122"/>
                <a:sym typeface="+mn-ea"/>
              </a:rPr>
              <a:t>电路板的映射图纸，它详细描绘了电路板的走线，元件的位置等</a:t>
            </a:r>
            <a:endParaRPr lang="zh-CN" altLang="en-US" sz="2400" dirty="0">
              <a:solidFill>
                <a:schemeClr val="bg1"/>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2970172" y="2351372"/>
            <a:ext cx="6024248" cy="382700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42937" y="1"/>
            <a:ext cx="8171234" cy="739302"/>
          </a:xfrm>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2.1 </a:t>
            </a:r>
            <a:r>
              <a:rPr lang="zh-CN" altLang="en-US" sz="2800" b="1" dirty="0" smtClean="0">
                <a:solidFill>
                  <a:schemeClr val="bg1"/>
                </a:solidFill>
                <a:latin typeface="微软雅黑" panose="020B0503020204020204" pitchFamily="34" charset="-122"/>
                <a:ea typeface="微软雅黑" panose="020B0503020204020204" pitchFamily="34" charset="-122"/>
              </a:rPr>
              <a:t>术语</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0308" y="85447"/>
            <a:ext cx="1754654" cy="584885"/>
          </a:xfrm>
          <a:prstGeom prst="rect">
            <a:avLst/>
          </a:prstGeom>
        </p:spPr>
      </p:pic>
      <p:sp>
        <p:nvSpPr>
          <p:cNvPr id="9" name="Text Box 5"/>
          <p:cNvSpPr txBox="1">
            <a:spLocks noChangeArrowheads="1"/>
          </p:cNvSpPr>
          <p:nvPr/>
        </p:nvSpPr>
        <p:spPr bwMode="auto">
          <a:xfrm>
            <a:off x="642689" y="1111082"/>
            <a:ext cx="4675187" cy="500009"/>
          </a:xfrm>
          <a:prstGeom prst="rect">
            <a:avLst/>
          </a:prstGeom>
          <a:noFill/>
          <a:ln w="9525">
            <a:noFill/>
            <a:miter lim="800000"/>
          </a:ln>
        </p:spPr>
        <p:txBody>
          <a:bodyPr>
            <a:spAutoFit/>
          </a:bodyPr>
          <a:lstStyle/>
          <a:p>
            <a:pPr>
              <a:lnSpc>
                <a:spcPct val="120000"/>
              </a:lnSpc>
              <a:spcBef>
                <a:spcPct val="50000"/>
              </a:spcBef>
            </a:pPr>
            <a:r>
              <a:rPr lang="en-US" altLang="zh-CN" sz="2400" dirty="0">
                <a:solidFill>
                  <a:srgbClr val="00B0F0"/>
                </a:solidFill>
                <a:latin typeface="微软雅黑" panose="020B0503020204020204" pitchFamily="34" charset="-122"/>
                <a:ea typeface="微软雅黑" panose="020B0503020204020204" pitchFamily="34" charset="-122"/>
              </a:rPr>
              <a:t>6</a:t>
            </a:r>
            <a:r>
              <a:rPr lang="zh-CN" altLang="en-US" sz="2400" dirty="0">
                <a:solidFill>
                  <a:srgbClr val="00B0F0"/>
                </a:solidFill>
                <a:latin typeface="微软雅黑" panose="020B0503020204020204" pitchFamily="34" charset="-122"/>
                <a:ea typeface="微软雅黑" panose="020B0503020204020204" pitchFamily="34" charset="-122"/>
              </a:rPr>
              <a:t>、印刷电路板</a:t>
            </a:r>
            <a:endParaRPr lang="zh-CN" altLang="en-US" sz="2400" dirty="0">
              <a:solidFill>
                <a:srgbClr val="00B0F0"/>
              </a:solidFill>
              <a:latin typeface="微软雅黑" panose="020B0503020204020204" pitchFamily="34" charset="-122"/>
              <a:ea typeface="微软雅黑" panose="020B0503020204020204" pitchFamily="34" charset="-122"/>
            </a:endParaRPr>
          </a:p>
        </p:txBody>
      </p:sp>
      <p:sp>
        <p:nvSpPr>
          <p:cNvPr id="3" name="矩形 2"/>
          <p:cNvSpPr/>
          <p:nvPr/>
        </p:nvSpPr>
        <p:spPr>
          <a:xfrm>
            <a:off x="1125584" y="1676159"/>
            <a:ext cx="9417963" cy="941155"/>
          </a:xfrm>
          <a:prstGeom prst="rect">
            <a:avLst/>
          </a:prstGeom>
        </p:spPr>
        <p:txBody>
          <a:bodyPr wrap="none">
            <a:spAutoFit/>
          </a:bodyPr>
          <a:lstStyle/>
          <a:p>
            <a:pPr>
              <a:lnSpc>
                <a:spcPct val="120000"/>
              </a:lnSpc>
            </a:pPr>
            <a:r>
              <a:rPr lang="zh-CN" altLang="en-US" sz="2400" dirty="0">
                <a:solidFill>
                  <a:schemeClr val="bg1"/>
                </a:solidFill>
                <a:latin typeface="微软雅黑" panose="020B0503020204020204" pitchFamily="34" charset="-122"/>
                <a:ea typeface="微软雅黑" panose="020B0503020204020204" pitchFamily="34" charset="-122"/>
              </a:rPr>
              <a:t>它是一块薄的玻璃纤维板，板的表面或内部附着了一层薄铜（片</a:t>
            </a:r>
            <a:r>
              <a:rPr lang="zh-CN" altLang="en-US" sz="2400" dirty="0" smtClean="0">
                <a:solidFill>
                  <a:schemeClr val="bg1"/>
                </a:solidFill>
                <a:latin typeface="微软雅黑" panose="020B0503020204020204" pitchFamily="34" charset="-122"/>
                <a:ea typeface="微软雅黑" panose="020B0503020204020204" pitchFamily="34" charset="-122"/>
              </a:rPr>
              <a:t>）线</a:t>
            </a:r>
            <a:endParaRPr lang="en-US" altLang="zh-CN" sz="2400" dirty="0" smtClean="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2400" dirty="0" smtClean="0">
                <a:solidFill>
                  <a:schemeClr val="bg1"/>
                </a:solidFill>
                <a:latin typeface="微软雅黑" panose="020B0503020204020204" pitchFamily="34" charset="-122"/>
                <a:ea typeface="微软雅黑" panose="020B0503020204020204" pitchFamily="34" charset="-122"/>
              </a:rPr>
              <a:t>用于</a:t>
            </a:r>
            <a:r>
              <a:rPr lang="zh-CN" altLang="en-US" sz="2400" dirty="0">
                <a:solidFill>
                  <a:schemeClr val="bg1"/>
                </a:solidFill>
                <a:latin typeface="微软雅黑" panose="020B0503020204020204" pitchFamily="34" charset="-122"/>
                <a:ea typeface="微软雅黑" panose="020B0503020204020204" pitchFamily="34" charset="-122"/>
              </a:rPr>
              <a:t>连接芯片引脚。</a:t>
            </a:r>
            <a:endParaRPr lang="zh-CN" altLang="en-US" sz="2400" dirty="0">
              <a:solidFill>
                <a:schemeClr val="bg1"/>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stretch>
            <a:fillRect/>
          </a:stretch>
        </p:blipFill>
        <p:spPr>
          <a:xfrm rot="5400000">
            <a:off x="4326976" y="2244217"/>
            <a:ext cx="3541216" cy="472253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aphicFrame>
        <p:nvGraphicFramePr>
          <p:cNvPr id="3" name="表格 2"/>
          <p:cNvGraphicFramePr>
            <a:graphicFrameLocks noGrp="1"/>
          </p:cNvGraphicFramePr>
          <p:nvPr/>
        </p:nvGraphicFramePr>
        <p:xfrm>
          <a:off x="1029730" y="1647568"/>
          <a:ext cx="10190205" cy="4530811"/>
        </p:xfrm>
        <a:graphic>
          <a:graphicData uri="http://schemas.openxmlformats.org/drawingml/2006/table">
            <a:tbl>
              <a:tblPr bandRow="1">
                <a:tableStyleId>{5C22544A-7EE6-4342-B048-85BDC9FD1C3A}</a:tableStyleId>
              </a:tblPr>
              <a:tblGrid>
                <a:gridCol w="1985319"/>
                <a:gridCol w="8204886"/>
              </a:tblGrid>
              <a:tr h="176289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b="0" dirty="0" smtClean="0">
                          <a:solidFill>
                            <a:schemeClr val="bg1"/>
                          </a:solidFill>
                          <a:latin typeface="微软雅黑" panose="020B0503020204020204" pitchFamily="34" charset="-122"/>
                          <a:ea typeface="微软雅黑" panose="020B0503020204020204" pitchFamily="34" charset="-122"/>
                        </a:rPr>
                        <a:t>1</a:t>
                      </a:r>
                      <a:r>
                        <a:rPr lang="zh-CN" altLang="en-US" sz="2000" b="0" dirty="0" smtClean="0">
                          <a:solidFill>
                            <a:schemeClr val="bg1"/>
                          </a:solidFill>
                          <a:latin typeface="微软雅黑" panose="020B0503020204020204" pitchFamily="34" charset="-122"/>
                          <a:ea typeface="微软雅黑" panose="020B0503020204020204" pitchFamily="34" charset="-122"/>
                        </a:rPr>
                        <a:t>、工作电压</a:t>
                      </a:r>
                      <a:endParaRPr lang="zh-CN" altLang="en-US" sz="2000" b="0" dirty="0" smtClean="0">
                        <a:solidFill>
                          <a:schemeClr val="bg1"/>
                        </a:solidFill>
                        <a:latin typeface="微软雅黑" panose="020B0503020204020204" pitchFamily="34" charset="-122"/>
                        <a:ea typeface="微软雅黑" panose="020B0503020204020204" pitchFamily="34" charset="-122"/>
                      </a:endParaRPr>
                    </a:p>
                  </a:txBody>
                  <a:tcPr anchor="ctr">
                    <a:solidFill>
                      <a:srgbClr val="003399"/>
                    </a:solidFill>
                  </a:tcPr>
                </a:tc>
                <a:tc>
                  <a:txBody>
                    <a:bodyPr/>
                    <a:lstStyle/>
                    <a:p>
                      <a:endParaRPr lang="zh-CN" altLang="en-US" dirty="0"/>
                    </a:p>
                  </a:txBody>
                  <a:tcPr>
                    <a:solidFill>
                      <a:schemeClr val="bg1">
                        <a:lumMod val="85000"/>
                      </a:schemeClr>
                    </a:solidFill>
                  </a:tcPr>
                </a:tc>
              </a:tr>
              <a:tr h="922638">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b="0" dirty="0" smtClean="0">
                          <a:solidFill>
                            <a:schemeClr val="bg1"/>
                          </a:solidFill>
                          <a:latin typeface="微软雅黑" panose="020B0503020204020204" pitchFamily="34" charset="-122"/>
                          <a:ea typeface="微软雅黑" panose="020B0503020204020204" pitchFamily="34" charset="-122"/>
                        </a:rPr>
                        <a:t>2</a:t>
                      </a:r>
                      <a:r>
                        <a:rPr lang="zh-CN" altLang="en-US" sz="2000" b="0" dirty="0" smtClean="0">
                          <a:solidFill>
                            <a:schemeClr val="bg1"/>
                          </a:solidFill>
                          <a:latin typeface="微软雅黑" panose="020B0503020204020204" pitchFamily="34" charset="-122"/>
                          <a:ea typeface="微软雅黑" panose="020B0503020204020204" pitchFamily="34" charset="-122"/>
                        </a:rPr>
                        <a:t>、输入与输出</a:t>
                      </a:r>
                      <a:endParaRPr lang="zh-CN" altLang="en-US" sz="2000" b="0" dirty="0" smtClean="0">
                        <a:solidFill>
                          <a:schemeClr val="bg1"/>
                        </a:solidFill>
                        <a:latin typeface="微软雅黑" panose="020B0503020204020204" pitchFamily="34" charset="-122"/>
                        <a:ea typeface="微软雅黑" panose="020B0503020204020204" pitchFamily="34" charset="-122"/>
                      </a:endParaRPr>
                    </a:p>
                  </a:txBody>
                  <a:tcPr anchor="ctr">
                    <a:solidFill>
                      <a:srgbClr val="003399"/>
                    </a:solidFill>
                  </a:tcPr>
                </a:tc>
                <a:tc>
                  <a:txBody>
                    <a:bodyPr/>
                    <a:lstStyle/>
                    <a:p>
                      <a:endParaRPr lang="zh-CN" altLang="en-US" dirty="0"/>
                    </a:p>
                  </a:txBody>
                  <a:tcPr>
                    <a:solidFill>
                      <a:schemeClr val="bg1">
                        <a:lumMod val="85000"/>
                      </a:schemeClr>
                    </a:solidFill>
                  </a:tcPr>
                </a:tc>
              </a:tr>
              <a:tr h="922638">
                <a:tc>
                  <a:txBody>
                    <a:bodyPr/>
                    <a:lstStyle/>
                    <a:p>
                      <a:pPr algn="l">
                        <a:lnSpc>
                          <a:spcPct val="120000"/>
                        </a:lnSpc>
                        <a:spcBef>
                          <a:spcPct val="50000"/>
                        </a:spcBef>
                      </a:pPr>
                      <a:r>
                        <a:rPr lang="en-US" altLang="zh-CN" sz="2000" b="0" dirty="0" smtClean="0">
                          <a:solidFill>
                            <a:schemeClr val="bg1"/>
                          </a:solidFill>
                          <a:latin typeface="微软雅黑" panose="020B0503020204020204" pitchFamily="34" charset="-122"/>
                          <a:ea typeface="微软雅黑" panose="020B0503020204020204" pitchFamily="34" charset="-122"/>
                        </a:rPr>
                        <a:t>3</a:t>
                      </a:r>
                      <a:r>
                        <a:rPr lang="zh-CN" altLang="en-US" sz="2000" b="0" dirty="0" smtClean="0">
                          <a:solidFill>
                            <a:schemeClr val="bg1"/>
                          </a:solidFill>
                          <a:latin typeface="微软雅黑" panose="020B0503020204020204" pitchFamily="34" charset="-122"/>
                          <a:ea typeface="微软雅黑" panose="020B0503020204020204" pitchFamily="34" charset="-122"/>
                        </a:rPr>
                        <a:t>、驱动与浮动</a:t>
                      </a:r>
                      <a:endParaRPr lang="zh-CN" altLang="en-US" sz="2000" b="0" dirty="0">
                        <a:solidFill>
                          <a:schemeClr val="bg1"/>
                        </a:solidFill>
                        <a:latin typeface="微软雅黑" panose="020B0503020204020204" pitchFamily="34" charset="-122"/>
                        <a:ea typeface="微软雅黑" panose="020B0503020204020204" pitchFamily="34" charset="-122"/>
                      </a:endParaRPr>
                    </a:p>
                  </a:txBody>
                  <a:tcPr anchor="ctr">
                    <a:solidFill>
                      <a:srgbClr val="003399"/>
                    </a:solidFill>
                  </a:tcPr>
                </a:tc>
                <a:tc>
                  <a:txBody>
                    <a:bodyPr/>
                    <a:lstStyle/>
                    <a:p>
                      <a:endParaRPr lang="zh-CN" altLang="en-US" dirty="0"/>
                    </a:p>
                  </a:txBody>
                  <a:tcPr>
                    <a:solidFill>
                      <a:schemeClr val="bg1">
                        <a:lumMod val="85000"/>
                      </a:schemeClr>
                    </a:solidFill>
                  </a:tcPr>
                </a:tc>
              </a:tr>
              <a:tr h="922638">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b="0" dirty="0" smtClean="0">
                          <a:solidFill>
                            <a:schemeClr val="bg1"/>
                          </a:solidFill>
                          <a:latin typeface="微软雅黑" panose="020B0503020204020204" pitchFamily="34" charset="-122"/>
                          <a:ea typeface="微软雅黑" panose="020B0503020204020204" pitchFamily="34" charset="-122"/>
                        </a:rPr>
                        <a:t>4</a:t>
                      </a:r>
                      <a:r>
                        <a:rPr lang="zh-CN" altLang="en-US" sz="2000" b="0" dirty="0" smtClean="0">
                          <a:solidFill>
                            <a:schemeClr val="bg1"/>
                          </a:solidFill>
                          <a:latin typeface="微软雅黑" panose="020B0503020204020204" pitchFamily="34" charset="-122"/>
                          <a:ea typeface="微软雅黑" panose="020B0503020204020204" pitchFamily="34" charset="-122"/>
                        </a:rPr>
                        <a:t>、总线竞争</a:t>
                      </a:r>
                      <a:endParaRPr lang="zh-CN" altLang="en-US" sz="2000" b="0" dirty="0" smtClean="0">
                        <a:solidFill>
                          <a:schemeClr val="bg1"/>
                        </a:solidFill>
                        <a:latin typeface="微软雅黑" panose="020B0503020204020204" pitchFamily="34" charset="-122"/>
                        <a:ea typeface="微软雅黑" panose="020B0503020204020204" pitchFamily="34" charset="-122"/>
                      </a:endParaRPr>
                    </a:p>
                  </a:txBody>
                  <a:tcPr anchor="ctr">
                    <a:solidFill>
                      <a:srgbClr val="003399"/>
                    </a:solidFill>
                  </a:tcPr>
                </a:tc>
                <a:tc>
                  <a:txBody>
                    <a:bodyPr/>
                    <a:lstStyle/>
                    <a:p>
                      <a:endParaRPr lang="zh-CN" altLang="en-US" dirty="0"/>
                    </a:p>
                  </a:txBody>
                  <a:tcPr>
                    <a:solidFill>
                      <a:schemeClr val="bg1">
                        <a:lumMod val="85000"/>
                      </a:schemeClr>
                    </a:solidFill>
                  </a:tcPr>
                </a:tc>
              </a:tr>
            </a:tbl>
          </a:graphicData>
        </a:graphic>
      </p:graphicFrame>
      <p:sp>
        <p:nvSpPr>
          <p:cNvPr id="2" name="标题 1"/>
          <p:cNvSpPr>
            <a:spLocks noGrp="1"/>
          </p:cNvSpPr>
          <p:nvPr>
            <p:ph type="title"/>
          </p:nvPr>
        </p:nvSpPr>
        <p:spPr>
          <a:xfrm>
            <a:off x="142937" y="1"/>
            <a:ext cx="8171234" cy="739302"/>
          </a:xfrm>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2.1 </a:t>
            </a:r>
            <a:r>
              <a:rPr lang="zh-CN" altLang="en-US" sz="2800" b="1" dirty="0" smtClean="0">
                <a:solidFill>
                  <a:schemeClr val="bg1"/>
                </a:solidFill>
                <a:latin typeface="微软雅黑" panose="020B0503020204020204" pitchFamily="34" charset="-122"/>
                <a:ea typeface="微软雅黑" panose="020B0503020204020204" pitchFamily="34" charset="-122"/>
              </a:rPr>
              <a:t>术语</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0308" y="85447"/>
            <a:ext cx="1754654" cy="584885"/>
          </a:xfrm>
          <a:prstGeom prst="rect">
            <a:avLst/>
          </a:prstGeom>
        </p:spPr>
      </p:pic>
      <p:sp>
        <p:nvSpPr>
          <p:cNvPr id="13" name="矩形 12"/>
          <p:cNvSpPr/>
          <p:nvPr/>
        </p:nvSpPr>
        <p:spPr>
          <a:xfrm>
            <a:off x="642688" y="1066862"/>
            <a:ext cx="2866490" cy="461665"/>
          </a:xfrm>
          <a:prstGeom prst="rect">
            <a:avLst/>
          </a:prstGeom>
        </p:spPr>
        <p:txBody>
          <a:bodyPr wrap="none">
            <a:spAutoFit/>
          </a:bodyPr>
          <a:lstStyle/>
          <a:p>
            <a:r>
              <a:rPr lang="en-US" altLang="zh-CN" sz="2400" b="1" dirty="0">
                <a:solidFill>
                  <a:srgbClr val="00B0F0"/>
                </a:solidFill>
                <a:latin typeface="微软雅黑" panose="020B0503020204020204" pitchFamily="34" charset="-122"/>
                <a:ea typeface="微软雅黑" panose="020B0503020204020204" pitchFamily="34" charset="-122"/>
              </a:rPr>
              <a:t>2.1.2 </a:t>
            </a:r>
            <a:r>
              <a:rPr lang="zh-CN" altLang="en-US" sz="2400" b="1" dirty="0">
                <a:solidFill>
                  <a:srgbClr val="00B0F0"/>
                </a:solidFill>
                <a:latin typeface="微软雅黑" panose="020B0503020204020204" pitchFamily="34" charset="-122"/>
                <a:ea typeface="微软雅黑" panose="020B0503020204020204" pitchFamily="34" charset="-122"/>
              </a:rPr>
              <a:t>更基本的术语</a:t>
            </a:r>
            <a:endParaRPr lang="zh-CN" altLang="en-US" sz="2400" b="1" dirty="0">
              <a:solidFill>
                <a:srgbClr val="00B0F0"/>
              </a:solidFill>
              <a:latin typeface="微软雅黑" panose="020B0503020204020204" pitchFamily="34" charset="-122"/>
              <a:ea typeface="微软雅黑" panose="020B0503020204020204" pitchFamily="34" charset="-122"/>
            </a:endParaRPr>
          </a:p>
        </p:txBody>
      </p:sp>
      <p:sp>
        <p:nvSpPr>
          <p:cNvPr id="7" name="Text Box 5"/>
          <p:cNvSpPr txBox="1">
            <a:spLocks noChangeArrowheads="1"/>
          </p:cNvSpPr>
          <p:nvPr/>
        </p:nvSpPr>
        <p:spPr bwMode="auto">
          <a:xfrm>
            <a:off x="3078205" y="1806658"/>
            <a:ext cx="8125254" cy="1446550"/>
          </a:xfrm>
          <a:prstGeom prst="rect">
            <a:avLst/>
          </a:prstGeom>
          <a:noFill/>
          <a:ln w="9525">
            <a:noFill/>
            <a:miter lim="800000"/>
          </a:ln>
        </p:spPr>
        <p:txBody>
          <a:bodyPr wrap="square">
            <a:spAutoFit/>
          </a:bodyPr>
          <a:lstStyle/>
          <a:p>
            <a:pPr algn="l">
              <a:spcBef>
                <a:spcPct val="50000"/>
              </a:spcBef>
            </a:pPr>
            <a:r>
              <a:rPr lang="zh-CN" altLang="en-US" sz="1600" dirty="0" smtClean="0">
                <a:solidFill>
                  <a:schemeClr val="tx1">
                    <a:lumMod val="85000"/>
                    <a:lumOff val="15000"/>
                  </a:schemeClr>
                </a:solidFill>
                <a:latin typeface="微软雅黑" panose="020B0503020204020204" pitchFamily="34" charset="-122"/>
                <a:ea typeface="微软雅黑" panose="020B0503020204020204" pitchFamily="34" charset="-122"/>
              </a:rPr>
              <a:t>大部分</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数字电路只有两个工作电压：</a:t>
            </a:r>
            <a:r>
              <a:rPr lang="zh-CN" altLang="en-US" sz="1600" dirty="0">
                <a:solidFill>
                  <a:srgbClr val="FF3300"/>
                </a:solidFill>
                <a:latin typeface="微软雅黑" panose="020B0503020204020204" pitchFamily="34" charset="-122"/>
                <a:ea typeface="微软雅黑" panose="020B0503020204020204" pitchFamily="34" charset="-122"/>
              </a:rPr>
              <a:t>集电极电压</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和</a:t>
            </a:r>
            <a:r>
              <a:rPr lang="zh-CN" altLang="en-US" sz="1600" dirty="0">
                <a:solidFill>
                  <a:srgbClr val="FF3300"/>
                </a:solidFill>
                <a:latin typeface="微软雅黑" panose="020B0503020204020204" pitchFamily="34" charset="-122"/>
                <a:ea typeface="微软雅黑" panose="020B0503020204020204" pitchFamily="34" charset="-122"/>
              </a:rPr>
              <a:t>接地电压</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a:p>
            <a:pPr algn="l">
              <a:spcBef>
                <a:spcPct val="50000"/>
              </a:spcBef>
            </a:pPr>
            <a:r>
              <a:rPr lang="zh-CN" altLang="en-US" sz="1600" dirty="0" smtClean="0">
                <a:solidFill>
                  <a:schemeClr val="tx1">
                    <a:lumMod val="85000"/>
                    <a:lumOff val="15000"/>
                  </a:schemeClr>
                </a:solidFill>
                <a:latin typeface="微软雅黑" panose="020B0503020204020204" pitchFamily="34" charset="-122"/>
                <a:ea typeface="微软雅黑" panose="020B0503020204020204" pitchFamily="34" charset="-122"/>
              </a:rPr>
              <a:t>集电极</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电压（</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Voltage Connected to </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Collector,VCC</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）通常是 </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3V </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或 </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5V</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，又称为</a:t>
            </a:r>
            <a:r>
              <a:rPr lang="zh-CN" altLang="en-US" sz="1600" dirty="0">
                <a:solidFill>
                  <a:srgbClr val="FF3300"/>
                </a:solidFill>
                <a:latin typeface="微软雅黑" panose="020B0503020204020204" pitchFamily="34" charset="-122"/>
                <a:ea typeface="微软雅黑" panose="020B0503020204020204" pitchFamily="34" charset="-122"/>
              </a:rPr>
              <a:t>高电压</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a:p>
            <a:pPr algn="l">
              <a:spcBef>
                <a:spcPct val="50000"/>
              </a:spcBef>
            </a:pPr>
            <a:r>
              <a:rPr lang="zh-CN" altLang="en-US" sz="1600" dirty="0" smtClean="0">
                <a:solidFill>
                  <a:schemeClr val="tx1">
                    <a:lumMod val="85000"/>
                    <a:lumOff val="15000"/>
                  </a:schemeClr>
                </a:solidFill>
                <a:latin typeface="微软雅黑" panose="020B0503020204020204" pitchFamily="34" charset="-122"/>
                <a:ea typeface="微软雅黑" panose="020B0503020204020204" pitchFamily="34" charset="-122"/>
              </a:rPr>
              <a:t>接地</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电压为</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0V</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，又叫</a:t>
            </a:r>
            <a:r>
              <a:rPr lang="zh-CN" altLang="en-US" sz="1600" dirty="0">
                <a:solidFill>
                  <a:srgbClr val="FF3300"/>
                </a:solidFill>
                <a:latin typeface="微软雅黑" panose="020B0503020204020204" pitchFamily="34" charset="-122"/>
                <a:ea typeface="微软雅黑" panose="020B0503020204020204" pitchFamily="34" charset="-122"/>
              </a:rPr>
              <a:t>低电压</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a:p>
            <a:pPr algn="l">
              <a:spcBef>
                <a:spcPct val="50000"/>
              </a:spcBef>
            </a:pPr>
            <a:r>
              <a:rPr lang="zh-CN" altLang="en-US" sz="1600" dirty="0" smtClean="0">
                <a:solidFill>
                  <a:schemeClr val="tx1">
                    <a:lumMod val="85000"/>
                    <a:lumOff val="15000"/>
                  </a:schemeClr>
                </a:solidFill>
                <a:latin typeface="微软雅黑" panose="020B0503020204020204" pitchFamily="34" charset="-122"/>
                <a:ea typeface="微软雅黑" panose="020B0503020204020204" pitchFamily="34" charset="-122"/>
              </a:rPr>
              <a:t>电路</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中的信号不是处于高电压就是处于低电压。</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Text Box 3"/>
          <p:cNvSpPr txBox="1">
            <a:spLocks noChangeArrowheads="1"/>
          </p:cNvSpPr>
          <p:nvPr/>
        </p:nvSpPr>
        <p:spPr bwMode="auto">
          <a:xfrm>
            <a:off x="3078205" y="3557409"/>
            <a:ext cx="7634287" cy="634020"/>
          </a:xfrm>
          <a:prstGeom prst="rect">
            <a:avLst/>
          </a:prstGeom>
          <a:noFill/>
          <a:ln w="9525">
            <a:noFill/>
            <a:miter lim="800000"/>
          </a:ln>
        </p:spPr>
        <p:txBody>
          <a:bodyPr>
            <a:spAutoFit/>
          </a:bodyPr>
          <a:lstStyle/>
          <a:p>
            <a:pPr algn="l">
              <a:spcBef>
                <a:spcPct val="20000"/>
              </a:spcBef>
            </a:pPr>
            <a:r>
              <a:rPr lang="zh-CN" altLang="en-US" sz="1600" dirty="0" smtClean="0">
                <a:solidFill>
                  <a:srgbClr val="FF3300"/>
                </a:solidFill>
                <a:latin typeface="微软雅黑" panose="020B0503020204020204" pitchFamily="34" charset="-122"/>
                <a:ea typeface="微软雅黑" panose="020B0503020204020204" pitchFamily="34" charset="-122"/>
              </a:rPr>
              <a:t>输入</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是一些连接芯片并希望控制芯片的信号。</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a:p>
            <a:pPr algn="l">
              <a:spcBef>
                <a:spcPct val="20000"/>
              </a:spcBef>
            </a:pPr>
            <a:r>
              <a:rPr lang="zh-CN" altLang="en-US" sz="1600" dirty="0" smtClean="0">
                <a:solidFill>
                  <a:srgbClr val="FF3300"/>
                </a:solidFill>
                <a:latin typeface="微软雅黑" panose="020B0503020204020204" pitchFamily="34" charset="-122"/>
                <a:ea typeface="微软雅黑" panose="020B0503020204020204" pitchFamily="34" charset="-122"/>
              </a:rPr>
              <a:t>输出</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是连接芯片的一些希望被芯片控制的信号。</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 name="Text Box 5"/>
          <p:cNvSpPr txBox="1">
            <a:spLocks noChangeArrowheads="1"/>
          </p:cNvSpPr>
          <p:nvPr/>
        </p:nvSpPr>
        <p:spPr bwMode="auto">
          <a:xfrm>
            <a:off x="3078205" y="4436157"/>
            <a:ext cx="8471586" cy="732508"/>
          </a:xfrm>
          <a:prstGeom prst="rect">
            <a:avLst/>
          </a:prstGeom>
          <a:noFill/>
          <a:ln w="9525">
            <a:noFill/>
            <a:miter lim="800000"/>
          </a:ln>
        </p:spPr>
        <p:txBody>
          <a:bodyPr wrap="square">
            <a:spAutoFit/>
          </a:bodyPr>
          <a:lstStyle/>
          <a:p>
            <a:pPr algn="l">
              <a:lnSpc>
                <a:spcPct val="120000"/>
              </a:lnSpc>
              <a:spcBef>
                <a:spcPct val="20000"/>
              </a:spcBef>
            </a:pPr>
            <a:r>
              <a:rPr lang="zh-CN" altLang="en-US" sz="1600" dirty="0" smtClean="0">
                <a:solidFill>
                  <a:schemeClr val="tx1">
                    <a:lumMod val="85000"/>
                    <a:lumOff val="15000"/>
                  </a:schemeClr>
                </a:solidFill>
                <a:latin typeface="微软雅黑" panose="020B0503020204020204" pitchFamily="34" charset="-122"/>
                <a:ea typeface="微软雅黑" panose="020B0503020204020204" pitchFamily="34" charset="-122"/>
              </a:rPr>
              <a:t>如果</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一个元件的输出控制了一个信号的电压，就称为该元件</a:t>
            </a:r>
            <a:r>
              <a:rPr lang="zh-CN" altLang="en-US" sz="1600" dirty="0">
                <a:solidFill>
                  <a:srgbClr val="FF3300"/>
                </a:solidFill>
                <a:latin typeface="微软雅黑" panose="020B0503020204020204" pitchFamily="34" charset="-122"/>
                <a:ea typeface="微软雅黑" panose="020B0503020204020204" pitchFamily="34" charset="-122"/>
              </a:rPr>
              <a:t>驱动</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了这个信号。</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a:p>
            <a:pPr algn="l">
              <a:lnSpc>
                <a:spcPct val="120000"/>
              </a:lnSpc>
              <a:spcBef>
                <a:spcPct val="20000"/>
              </a:spcBef>
            </a:pPr>
            <a:r>
              <a:rPr lang="zh-CN" altLang="en-US" sz="1600" dirty="0" smtClean="0">
                <a:solidFill>
                  <a:schemeClr val="tx1">
                    <a:lumMod val="85000"/>
                    <a:lumOff val="15000"/>
                  </a:schemeClr>
                </a:solidFill>
                <a:latin typeface="微软雅黑" panose="020B0503020204020204" pitchFamily="34" charset="-122"/>
                <a:ea typeface="微软雅黑" panose="020B0503020204020204" pitchFamily="34" charset="-122"/>
              </a:rPr>
              <a:t>如果</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一个信号不受任何元件的控制，则这个信号称为</a:t>
            </a:r>
            <a:r>
              <a:rPr lang="zh-CN" altLang="en-US" sz="1600" dirty="0">
                <a:solidFill>
                  <a:srgbClr val="FF3300"/>
                </a:solidFill>
                <a:latin typeface="微软雅黑" panose="020B0503020204020204" pitchFamily="34" charset="-122"/>
                <a:ea typeface="微软雅黑" panose="020B0503020204020204" pitchFamily="34" charset="-122"/>
              </a:rPr>
              <a:t>浮动</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的。</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1" name="Text Box 3"/>
          <p:cNvSpPr txBox="1">
            <a:spLocks noChangeArrowheads="1"/>
          </p:cNvSpPr>
          <p:nvPr/>
        </p:nvSpPr>
        <p:spPr bwMode="auto">
          <a:xfrm>
            <a:off x="3078205" y="5537289"/>
            <a:ext cx="8023654" cy="387798"/>
          </a:xfrm>
          <a:prstGeom prst="rect">
            <a:avLst/>
          </a:prstGeom>
          <a:noFill/>
          <a:ln w="9525">
            <a:noFill/>
            <a:miter lim="800000"/>
          </a:ln>
        </p:spPr>
        <p:txBody>
          <a:bodyPr wrap="square">
            <a:spAutoFit/>
          </a:bodyPr>
          <a:lstStyle/>
          <a:p>
            <a:pPr algn="l">
              <a:lnSpc>
                <a:spcPct val="120000"/>
              </a:lnSpc>
              <a:spcBef>
                <a:spcPct val="20000"/>
              </a:spcBef>
            </a:pPr>
            <a:r>
              <a:rPr lang="zh-CN" altLang="en-US" sz="1600" dirty="0" smtClean="0">
                <a:solidFill>
                  <a:schemeClr val="tx1">
                    <a:lumMod val="85000"/>
                    <a:lumOff val="15000"/>
                  </a:schemeClr>
                </a:solidFill>
                <a:latin typeface="微软雅黑" panose="020B0503020204020204" pitchFamily="34" charset="-122"/>
                <a:ea typeface="微软雅黑" panose="020B0503020204020204" pitchFamily="34" charset="-122"/>
              </a:rPr>
              <a:t>当</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两个元件同时驱动一个信号，且两个元件的输出不一致时，将产生</a:t>
            </a:r>
            <a:r>
              <a:rPr lang="zh-CN" altLang="en-US" sz="1600" dirty="0">
                <a:solidFill>
                  <a:srgbClr val="FF3300"/>
                </a:solidFill>
                <a:latin typeface="微软雅黑" panose="020B0503020204020204" pitchFamily="34" charset="-122"/>
                <a:ea typeface="微软雅黑" panose="020B0503020204020204" pitchFamily="34" charset="-122"/>
              </a:rPr>
              <a:t>总线竞争</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现象。</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42937" y="1"/>
            <a:ext cx="8171234" cy="739302"/>
          </a:xfrm>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2.2 </a:t>
            </a:r>
            <a:r>
              <a:rPr lang="zh-CN" altLang="en-US" sz="2800" b="1" dirty="0">
                <a:solidFill>
                  <a:schemeClr val="bg1"/>
                </a:solidFill>
                <a:latin typeface="微软雅黑" panose="020B0503020204020204" pitchFamily="34" charset="-122"/>
                <a:ea typeface="微软雅黑" panose="020B0503020204020204" pitchFamily="34" charset="-122"/>
              </a:rPr>
              <a:t>门电路</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0308" y="85447"/>
            <a:ext cx="1754654" cy="584885"/>
          </a:xfrm>
          <a:prstGeom prst="rect">
            <a:avLst/>
          </a:prstGeom>
        </p:spPr>
      </p:pic>
      <p:sp>
        <p:nvSpPr>
          <p:cNvPr id="13" name="矩形 12"/>
          <p:cNvSpPr/>
          <p:nvPr/>
        </p:nvSpPr>
        <p:spPr>
          <a:xfrm>
            <a:off x="642688" y="1066862"/>
            <a:ext cx="3482043" cy="461665"/>
          </a:xfrm>
          <a:prstGeom prst="rect">
            <a:avLst/>
          </a:prstGeom>
        </p:spPr>
        <p:txBody>
          <a:bodyPr wrap="none">
            <a:spAutoFit/>
          </a:bodyPr>
          <a:lstStyle/>
          <a:p>
            <a:r>
              <a:rPr lang="en-US" altLang="zh-CN" sz="2400" b="1" dirty="0">
                <a:solidFill>
                  <a:srgbClr val="00B0F0"/>
                </a:solidFill>
                <a:latin typeface="微软雅黑" panose="020B0503020204020204" pitchFamily="34" charset="-122"/>
                <a:ea typeface="微软雅黑" panose="020B0503020204020204" pitchFamily="34" charset="-122"/>
              </a:rPr>
              <a:t>2.2.1 </a:t>
            </a:r>
            <a:r>
              <a:rPr lang="zh-CN" altLang="en-US" sz="2400" b="1" dirty="0">
                <a:solidFill>
                  <a:srgbClr val="00B0F0"/>
                </a:solidFill>
                <a:latin typeface="微软雅黑" panose="020B0503020204020204" pitchFamily="34" charset="-122"/>
                <a:ea typeface="微软雅黑" panose="020B0503020204020204" pitchFamily="34" charset="-122"/>
              </a:rPr>
              <a:t>与门、或门和非门</a:t>
            </a:r>
            <a:endParaRPr lang="zh-CN" altLang="en-US" sz="2400" b="1" dirty="0">
              <a:solidFill>
                <a:srgbClr val="00B0F0"/>
              </a:solidFill>
              <a:latin typeface="微软雅黑" panose="020B0503020204020204" pitchFamily="34" charset="-122"/>
              <a:ea typeface="微软雅黑" panose="020B0503020204020204" pitchFamily="34" charset="-122"/>
            </a:endParaRPr>
          </a:p>
        </p:txBody>
      </p:sp>
      <p:sp>
        <p:nvSpPr>
          <p:cNvPr id="12" name="Text Box 4"/>
          <p:cNvSpPr txBox="1">
            <a:spLocks noChangeArrowheads="1"/>
          </p:cNvSpPr>
          <p:nvPr/>
        </p:nvSpPr>
        <p:spPr bwMode="auto">
          <a:xfrm>
            <a:off x="642688" y="1528527"/>
            <a:ext cx="7810500" cy="497957"/>
          </a:xfrm>
          <a:prstGeom prst="rect">
            <a:avLst/>
          </a:prstGeom>
          <a:noFill/>
          <a:ln w="9525">
            <a:noFill/>
            <a:miter lim="800000"/>
          </a:ln>
        </p:spPr>
        <p:txBody>
          <a:bodyPr>
            <a:spAutoFit/>
          </a:bodyPr>
          <a:lstStyle/>
          <a:p>
            <a:pPr algn="l">
              <a:lnSpc>
                <a:spcPct val="120000"/>
              </a:lnSpc>
              <a:spcBef>
                <a:spcPct val="50000"/>
              </a:spcBef>
            </a:pPr>
            <a:r>
              <a:rPr lang="zh-CN" altLang="en-US" sz="2400" dirty="0" smtClean="0">
                <a:solidFill>
                  <a:schemeClr val="bg1"/>
                </a:solidFill>
                <a:latin typeface="微软雅黑" panose="020B0503020204020204" pitchFamily="34" charset="-122"/>
                <a:ea typeface="微软雅黑" panose="020B0503020204020204" pitchFamily="34" charset="-122"/>
              </a:rPr>
              <a:t>门电路</a:t>
            </a:r>
            <a:r>
              <a:rPr lang="zh-CN" altLang="en-US" sz="2400" dirty="0">
                <a:solidFill>
                  <a:schemeClr val="bg1"/>
                </a:solidFill>
                <a:latin typeface="微软雅黑" panose="020B0503020204020204" pitchFamily="34" charset="-122"/>
                <a:ea typeface="微软雅黑" panose="020B0503020204020204" pitchFamily="34" charset="-122"/>
              </a:rPr>
              <a:t>是由几个半导体组成的简单电路单元。</a:t>
            </a:r>
            <a:endParaRPr lang="zh-CN" altLang="en-US" sz="2400" dirty="0">
              <a:solidFill>
                <a:schemeClr val="bg1"/>
              </a:solidFill>
              <a:latin typeface="微软雅黑" panose="020B0503020204020204" pitchFamily="34" charset="-122"/>
              <a:ea typeface="微软雅黑" panose="020B0503020204020204" pitchFamily="34" charset="-122"/>
            </a:endParaRPr>
          </a:p>
        </p:txBody>
      </p:sp>
      <p:pic>
        <p:nvPicPr>
          <p:cNvPr id="14" name="Picture 8" descr="D:\嵌入式系统软件设计\t02-02.jpg"/>
          <p:cNvPicPr>
            <a:picLocks noChangeAspect="1" noChangeArrowheads="1"/>
          </p:cNvPicPr>
          <p:nvPr/>
        </p:nvPicPr>
        <p:blipFill>
          <a:blip r:embed="rId3" cstate="print"/>
          <a:srcRect/>
          <a:stretch>
            <a:fillRect/>
          </a:stretch>
        </p:blipFill>
        <p:spPr bwMode="auto">
          <a:xfrm>
            <a:off x="3923527" y="2670407"/>
            <a:ext cx="7442947" cy="1993235"/>
          </a:xfrm>
          <a:prstGeom prst="rect">
            <a:avLst/>
          </a:prstGeom>
          <a:noFill/>
          <a:ln w="9525">
            <a:noFill/>
            <a:miter lim="800000"/>
            <a:headEnd/>
            <a:tailEnd/>
          </a:ln>
        </p:spPr>
      </p:pic>
      <p:sp>
        <p:nvSpPr>
          <p:cNvPr id="15" name="Text Box 6"/>
          <p:cNvSpPr txBox="1">
            <a:spLocks noChangeArrowheads="1"/>
          </p:cNvSpPr>
          <p:nvPr/>
        </p:nvSpPr>
        <p:spPr bwMode="auto">
          <a:xfrm>
            <a:off x="642688" y="2488149"/>
            <a:ext cx="2825442" cy="2308324"/>
          </a:xfrm>
          <a:prstGeom prst="rect">
            <a:avLst/>
          </a:prstGeom>
          <a:noFill/>
          <a:ln w="9525">
            <a:noFill/>
            <a:miter lim="800000"/>
          </a:ln>
        </p:spPr>
        <p:txBody>
          <a:bodyPr wrap="square">
            <a:spAutoFit/>
          </a:bodyPr>
          <a:lstStyle/>
          <a:p>
            <a:pPr algn="l">
              <a:lnSpc>
                <a:spcPct val="150000"/>
              </a:lnSpc>
              <a:spcBef>
                <a:spcPct val="50000"/>
              </a:spcBef>
            </a:pPr>
            <a:r>
              <a:rPr lang="en-US" altLang="zh-CN" sz="2400" dirty="0">
                <a:solidFill>
                  <a:srgbClr val="00B0F0"/>
                </a:solidFill>
                <a:latin typeface="微软雅黑" panose="020B0503020204020204" pitchFamily="34" charset="-122"/>
                <a:ea typeface="微软雅黑" panose="020B0503020204020204" pitchFamily="34" charset="-122"/>
              </a:rPr>
              <a:t>1</a:t>
            </a:r>
            <a:r>
              <a:rPr lang="zh-CN" altLang="en-US" sz="2400" dirty="0">
                <a:solidFill>
                  <a:srgbClr val="00B0F0"/>
                </a:solidFill>
                <a:latin typeface="微软雅黑" panose="020B0503020204020204" pitchFamily="34" charset="-122"/>
                <a:ea typeface="微软雅黑" panose="020B0503020204020204" pitchFamily="34" charset="-122"/>
              </a:rPr>
              <a:t>、</a:t>
            </a:r>
            <a:r>
              <a:rPr lang="zh-CN" altLang="en-US" sz="2400" dirty="0" smtClean="0">
                <a:solidFill>
                  <a:srgbClr val="00B0F0"/>
                </a:solidFill>
                <a:latin typeface="微软雅黑" panose="020B0503020204020204" pitchFamily="34" charset="-122"/>
                <a:ea typeface="微软雅黑" panose="020B0503020204020204" pitchFamily="34" charset="-122"/>
              </a:rPr>
              <a:t>与门</a:t>
            </a:r>
            <a:endParaRPr lang="en-US" altLang="zh-CN" sz="2400" dirty="0" smtClean="0">
              <a:solidFill>
                <a:srgbClr val="00B0F0"/>
              </a:solidFill>
              <a:latin typeface="微软雅黑" panose="020B0503020204020204" pitchFamily="34" charset="-122"/>
              <a:ea typeface="微软雅黑" panose="020B0503020204020204" pitchFamily="34" charset="-122"/>
            </a:endParaRPr>
          </a:p>
          <a:p>
            <a:pPr>
              <a:lnSpc>
                <a:spcPct val="150000"/>
              </a:lnSpc>
              <a:buFontTx/>
              <a:buChar char="•"/>
            </a:pPr>
            <a:r>
              <a:rPr lang="en-US" altLang="zh-CN" sz="2400"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符号</a:t>
            </a:r>
            <a:endParaRPr lang="zh-CN" altLang="en-US" sz="2400" dirty="0">
              <a:solidFill>
                <a:schemeClr val="bg1"/>
              </a:solidFill>
              <a:latin typeface="微软雅黑" panose="020B0503020204020204" pitchFamily="34" charset="-122"/>
              <a:ea typeface="微软雅黑" panose="020B0503020204020204" pitchFamily="34" charset="-122"/>
            </a:endParaRPr>
          </a:p>
          <a:p>
            <a:pPr>
              <a:lnSpc>
                <a:spcPct val="150000"/>
              </a:lnSpc>
              <a:buFontTx/>
              <a:buChar char="•"/>
            </a:pPr>
            <a:r>
              <a:rPr lang="zh-CN" altLang="en-US" sz="2400" dirty="0">
                <a:solidFill>
                  <a:schemeClr val="bg1"/>
                </a:solidFill>
                <a:latin typeface="微软雅黑" panose="020B0503020204020204" pitchFamily="34" charset="-122"/>
                <a:ea typeface="微软雅黑" panose="020B0503020204020204" pitchFamily="34" charset="-122"/>
              </a:rPr>
              <a:t> 真值表</a:t>
            </a:r>
            <a:endParaRPr lang="zh-CN" altLang="en-US" sz="2400" dirty="0">
              <a:solidFill>
                <a:schemeClr val="bg1"/>
              </a:solidFill>
              <a:latin typeface="微软雅黑" panose="020B0503020204020204" pitchFamily="34" charset="-122"/>
              <a:ea typeface="微软雅黑" panose="020B0503020204020204" pitchFamily="34" charset="-122"/>
            </a:endParaRPr>
          </a:p>
          <a:p>
            <a:pPr>
              <a:lnSpc>
                <a:spcPct val="150000"/>
              </a:lnSpc>
              <a:buFontTx/>
              <a:buChar char="•"/>
            </a:pPr>
            <a:r>
              <a:rPr lang="zh-CN" altLang="en-US" sz="2400" dirty="0">
                <a:solidFill>
                  <a:schemeClr val="bg1"/>
                </a:solidFill>
                <a:latin typeface="微软雅黑" panose="020B0503020204020204" pitchFamily="34" charset="-122"/>
                <a:ea typeface="微软雅黑" panose="020B0503020204020204" pitchFamily="34" charset="-122"/>
              </a:rPr>
              <a:t> 逻辑</a:t>
            </a:r>
            <a:r>
              <a:rPr lang="zh-CN" altLang="en-US" sz="2400" dirty="0" smtClean="0">
                <a:solidFill>
                  <a:schemeClr val="bg1"/>
                </a:solidFill>
                <a:latin typeface="微软雅黑" panose="020B0503020204020204" pitchFamily="34" charset="-122"/>
                <a:ea typeface="微软雅黑" panose="020B0503020204020204" pitchFamily="34" charset="-122"/>
              </a:rPr>
              <a:t>功能</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42937" y="1"/>
            <a:ext cx="8171234" cy="739302"/>
          </a:xfrm>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2.2 </a:t>
            </a:r>
            <a:r>
              <a:rPr lang="zh-CN" altLang="en-US" sz="2800" b="1" dirty="0">
                <a:solidFill>
                  <a:schemeClr val="bg1"/>
                </a:solidFill>
                <a:latin typeface="微软雅黑" panose="020B0503020204020204" pitchFamily="34" charset="-122"/>
                <a:ea typeface="微软雅黑" panose="020B0503020204020204" pitchFamily="34" charset="-122"/>
              </a:rPr>
              <a:t>门电路</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0308" y="85447"/>
            <a:ext cx="1754654" cy="584885"/>
          </a:xfrm>
          <a:prstGeom prst="rect">
            <a:avLst/>
          </a:prstGeom>
        </p:spPr>
      </p:pic>
      <p:sp>
        <p:nvSpPr>
          <p:cNvPr id="15" name="Text Box 6"/>
          <p:cNvSpPr txBox="1">
            <a:spLocks noChangeArrowheads="1"/>
          </p:cNvSpPr>
          <p:nvPr/>
        </p:nvSpPr>
        <p:spPr bwMode="auto">
          <a:xfrm>
            <a:off x="1913858" y="1722031"/>
            <a:ext cx="2825442" cy="500009"/>
          </a:xfrm>
          <a:prstGeom prst="rect">
            <a:avLst/>
          </a:prstGeom>
          <a:noFill/>
          <a:ln w="9525">
            <a:noFill/>
            <a:miter lim="800000"/>
          </a:ln>
        </p:spPr>
        <p:txBody>
          <a:bodyPr wrap="square">
            <a:spAutoFit/>
          </a:bodyPr>
          <a:lstStyle/>
          <a:p>
            <a:pPr>
              <a:lnSpc>
                <a:spcPct val="120000"/>
              </a:lnSpc>
              <a:spcBef>
                <a:spcPct val="50000"/>
              </a:spcBef>
            </a:pPr>
            <a:r>
              <a:rPr lang="en-US" altLang="zh-CN" sz="2400" dirty="0">
                <a:solidFill>
                  <a:srgbClr val="00B0F0"/>
                </a:solidFill>
                <a:latin typeface="微软雅黑" panose="020B0503020204020204" pitchFamily="34" charset="-122"/>
                <a:ea typeface="微软雅黑" panose="020B0503020204020204" pitchFamily="34" charset="-122"/>
              </a:rPr>
              <a:t>2</a:t>
            </a:r>
            <a:r>
              <a:rPr lang="zh-CN" altLang="en-US" sz="2400" dirty="0">
                <a:solidFill>
                  <a:srgbClr val="00B0F0"/>
                </a:solidFill>
                <a:latin typeface="微软雅黑" panose="020B0503020204020204" pitchFamily="34" charset="-122"/>
                <a:ea typeface="微软雅黑" panose="020B0503020204020204" pitchFamily="34" charset="-122"/>
              </a:rPr>
              <a:t>、</a:t>
            </a:r>
            <a:r>
              <a:rPr lang="zh-CN" altLang="en-US" sz="2400" dirty="0" smtClean="0">
                <a:solidFill>
                  <a:srgbClr val="00B0F0"/>
                </a:solidFill>
                <a:latin typeface="微软雅黑" panose="020B0503020204020204" pitchFamily="34" charset="-122"/>
                <a:ea typeface="微软雅黑" panose="020B0503020204020204" pitchFamily="34" charset="-122"/>
              </a:rPr>
              <a:t>或门</a:t>
            </a:r>
            <a:endParaRPr lang="zh-CN" altLang="en-US" sz="2400" dirty="0">
              <a:solidFill>
                <a:srgbClr val="00B0F0"/>
              </a:solidFill>
              <a:latin typeface="微软雅黑" panose="020B0503020204020204" pitchFamily="34" charset="-122"/>
              <a:ea typeface="微软雅黑" panose="020B0503020204020204" pitchFamily="34" charset="-122"/>
            </a:endParaRPr>
          </a:p>
        </p:txBody>
      </p:sp>
      <p:pic>
        <p:nvPicPr>
          <p:cNvPr id="8" name="Picture 12" descr="D:\嵌入式系统软件设计\t02-04.jpg"/>
          <p:cNvPicPr>
            <a:picLocks noChangeAspect="1" noChangeArrowheads="1"/>
          </p:cNvPicPr>
          <p:nvPr/>
        </p:nvPicPr>
        <p:blipFill>
          <a:blip r:embed="rId3" cstate="print"/>
          <a:srcRect/>
          <a:stretch>
            <a:fillRect/>
          </a:stretch>
        </p:blipFill>
        <p:spPr bwMode="auto">
          <a:xfrm>
            <a:off x="2035308" y="2487484"/>
            <a:ext cx="7975872" cy="2677641"/>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42937" y="1"/>
            <a:ext cx="8171234" cy="739302"/>
          </a:xfrm>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2.2 </a:t>
            </a:r>
            <a:r>
              <a:rPr lang="zh-CN" altLang="en-US" sz="2800" b="1" dirty="0">
                <a:solidFill>
                  <a:schemeClr val="bg1"/>
                </a:solidFill>
                <a:latin typeface="微软雅黑" panose="020B0503020204020204" pitchFamily="34" charset="-122"/>
                <a:ea typeface="微软雅黑" panose="020B0503020204020204" pitchFamily="34" charset="-122"/>
              </a:rPr>
              <a:t>门电路</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0308" y="85447"/>
            <a:ext cx="1754654" cy="584885"/>
          </a:xfrm>
          <a:prstGeom prst="rect">
            <a:avLst/>
          </a:prstGeom>
        </p:spPr>
      </p:pic>
      <p:sp>
        <p:nvSpPr>
          <p:cNvPr id="15" name="Text Box 6"/>
          <p:cNvSpPr txBox="1">
            <a:spLocks noChangeArrowheads="1"/>
          </p:cNvSpPr>
          <p:nvPr/>
        </p:nvSpPr>
        <p:spPr bwMode="auto">
          <a:xfrm>
            <a:off x="3437858" y="1474896"/>
            <a:ext cx="2825442" cy="500009"/>
          </a:xfrm>
          <a:prstGeom prst="rect">
            <a:avLst/>
          </a:prstGeom>
          <a:noFill/>
          <a:ln w="9525">
            <a:noFill/>
            <a:miter lim="800000"/>
          </a:ln>
        </p:spPr>
        <p:txBody>
          <a:bodyPr wrap="square">
            <a:spAutoFit/>
          </a:bodyPr>
          <a:lstStyle/>
          <a:p>
            <a:pPr>
              <a:lnSpc>
                <a:spcPct val="120000"/>
              </a:lnSpc>
              <a:spcBef>
                <a:spcPct val="50000"/>
              </a:spcBef>
            </a:pPr>
            <a:r>
              <a:rPr lang="en-US" altLang="zh-CN" sz="2400" dirty="0">
                <a:solidFill>
                  <a:srgbClr val="00B0F0"/>
                </a:solidFill>
                <a:latin typeface="微软雅黑" panose="020B0503020204020204" pitchFamily="34" charset="-122"/>
                <a:ea typeface="微软雅黑" panose="020B0503020204020204" pitchFamily="34" charset="-122"/>
              </a:rPr>
              <a:t>3</a:t>
            </a:r>
            <a:r>
              <a:rPr lang="zh-CN" altLang="en-US" sz="2400" dirty="0">
                <a:solidFill>
                  <a:srgbClr val="00B0F0"/>
                </a:solidFill>
                <a:latin typeface="微软雅黑" panose="020B0503020204020204" pitchFamily="34" charset="-122"/>
                <a:ea typeface="微软雅黑" panose="020B0503020204020204" pitchFamily="34" charset="-122"/>
              </a:rPr>
              <a:t>、非门</a:t>
            </a:r>
            <a:endParaRPr lang="zh-CN" altLang="en-US" sz="2400" dirty="0">
              <a:solidFill>
                <a:srgbClr val="00B0F0"/>
              </a:solidFill>
              <a:latin typeface="微软雅黑" panose="020B0503020204020204" pitchFamily="34" charset="-122"/>
              <a:ea typeface="微软雅黑" panose="020B0503020204020204" pitchFamily="34" charset="-122"/>
            </a:endParaRPr>
          </a:p>
        </p:txBody>
      </p:sp>
      <p:pic>
        <p:nvPicPr>
          <p:cNvPr id="6" name="Picture 4" descr="D:\嵌入式系统软件设计\t02-06.jpg"/>
          <p:cNvPicPr>
            <a:picLocks noChangeAspect="1" noChangeArrowheads="1"/>
          </p:cNvPicPr>
          <p:nvPr/>
        </p:nvPicPr>
        <p:blipFill>
          <a:blip r:embed="rId3" cstate="print"/>
          <a:srcRect/>
          <a:stretch>
            <a:fillRect/>
          </a:stretch>
        </p:blipFill>
        <p:spPr bwMode="auto">
          <a:xfrm>
            <a:off x="3549000" y="2098472"/>
            <a:ext cx="5180977" cy="3578311"/>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42937" y="1"/>
            <a:ext cx="8171234" cy="739302"/>
          </a:xfrm>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2.2 </a:t>
            </a:r>
            <a:r>
              <a:rPr lang="zh-CN" altLang="en-US" sz="2800" b="1" dirty="0">
                <a:solidFill>
                  <a:schemeClr val="bg1"/>
                </a:solidFill>
                <a:latin typeface="微软雅黑" panose="020B0503020204020204" pitchFamily="34" charset="-122"/>
                <a:ea typeface="微软雅黑" panose="020B0503020204020204" pitchFamily="34" charset="-122"/>
              </a:rPr>
              <a:t>门电路</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0308" y="85447"/>
            <a:ext cx="1754654" cy="584885"/>
          </a:xfrm>
          <a:prstGeom prst="rect">
            <a:avLst/>
          </a:prstGeom>
        </p:spPr>
      </p:pic>
      <p:sp>
        <p:nvSpPr>
          <p:cNvPr id="13" name="矩形 12"/>
          <p:cNvSpPr/>
          <p:nvPr/>
        </p:nvSpPr>
        <p:spPr>
          <a:xfrm>
            <a:off x="642688" y="1066862"/>
            <a:ext cx="2558714" cy="461665"/>
          </a:xfrm>
          <a:prstGeom prst="rect">
            <a:avLst/>
          </a:prstGeom>
        </p:spPr>
        <p:txBody>
          <a:bodyPr wrap="none">
            <a:spAutoFit/>
          </a:bodyPr>
          <a:lstStyle/>
          <a:p>
            <a:r>
              <a:rPr lang="en-US" altLang="zh-CN" sz="2400" b="1" dirty="0">
                <a:solidFill>
                  <a:srgbClr val="00B0F0"/>
                </a:solidFill>
                <a:latin typeface="微软雅黑" panose="020B0503020204020204" pitchFamily="34" charset="-122"/>
                <a:ea typeface="微软雅黑" panose="020B0503020204020204" pitchFamily="34" charset="-122"/>
              </a:rPr>
              <a:t>2.2.2 </a:t>
            </a:r>
            <a:r>
              <a:rPr lang="zh-CN" altLang="en-US" sz="2400" b="1" dirty="0">
                <a:solidFill>
                  <a:srgbClr val="00B0F0"/>
                </a:solidFill>
                <a:latin typeface="微软雅黑" panose="020B0503020204020204" pitchFamily="34" charset="-122"/>
                <a:ea typeface="微软雅黑" panose="020B0503020204020204" pitchFamily="34" charset="-122"/>
              </a:rPr>
              <a:t>其它门电路</a:t>
            </a:r>
            <a:endParaRPr lang="zh-CN" altLang="en-US" sz="2400" b="1" dirty="0">
              <a:solidFill>
                <a:srgbClr val="00B0F0"/>
              </a:solidFill>
              <a:latin typeface="微软雅黑" panose="020B0503020204020204" pitchFamily="34" charset="-122"/>
              <a:ea typeface="微软雅黑" panose="020B0503020204020204" pitchFamily="34" charset="-122"/>
            </a:endParaRPr>
          </a:p>
        </p:txBody>
      </p:sp>
      <p:sp>
        <p:nvSpPr>
          <p:cNvPr id="15" name="Text Box 6"/>
          <p:cNvSpPr txBox="1">
            <a:spLocks noChangeArrowheads="1"/>
          </p:cNvSpPr>
          <p:nvPr/>
        </p:nvSpPr>
        <p:spPr bwMode="auto">
          <a:xfrm>
            <a:off x="1827671" y="2004367"/>
            <a:ext cx="2142967" cy="535531"/>
          </a:xfrm>
          <a:prstGeom prst="rect">
            <a:avLst/>
          </a:prstGeom>
          <a:noFill/>
          <a:ln w="9525">
            <a:noFill/>
            <a:miter lim="800000"/>
          </a:ln>
        </p:spPr>
        <p:txBody>
          <a:bodyPr wrap="square">
            <a:spAutoFit/>
          </a:bodyPr>
          <a:lstStyle/>
          <a:p>
            <a:pPr>
              <a:lnSpc>
                <a:spcPct val="120000"/>
              </a:lnSpc>
              <a:spcBef>
                <a:spcPct val="50000"/>
              </a:spcBef>
            </a:pPr>
            <a:r>
              <a:rPr lang="en-US" altLang="zh-CN" sz="2400" dirty="0">
                <a:solidFill>
                  <a:srgbClr val="00B0F0"/>
                </a:solidFill>
                <a:latin typeface="微软雅黑" panose="020B0503020204020204" pitchFamily="34" charset="-122"/>
                <a:ea typeface="微软雅黑" panose="020B0503020204020204" pitchFamily="34" charset="-122"/>
              </a:rPr>
              <a:t>1</a:t>
            </a:r>
            <a:r>
              <a:rPr lang="zh-CN" altLang="en-US" sz="2400" dirty="0">
                <a:solidFill>
                  <a:srgbClr val="00B0F0"/>
                </a:solidFill>
                <a:latin typeface="微软雅黑" panose="020B0503020204020204" pitchFamily="34" charset="-122"/>
                <a:ea typeface="微软雅黑" panose="020B0503020204020204" pitchFamily="34" charset="-122"/>
              </a:rPr>
              <a:t>、异或门</a:t>
            </a:r>
            <a:endParaRPr lang="zh-CN" altLang="en-US" sz="2400" dirty="0">
              <a:solidFill>
                <a:srgbClr val="00B0F0"/>
              </a:solidFill>
              <a:latin typeface="微软雅黑" panose="020B0503020204020204" pitchFamily="34" charset="-122"/>
              <a:ea typeface="微软雅黑" panose="020B0503020204020204" pitchFamily="34" charset="-122"/>
            </a:endParaRPr>
          </a:p>
        </p:txBody>
      </p:sp>
      <p:pic>
        <p:nvPicPr>
          <p:cNvPr id="8" name="Picture 8" descr="D:\嵌入式系统软件设计\t02-05.jpg"/>
          <p:cNvPicPr>
            <a:picLocks noChangeAspect="1" noChangeArrowheads="1"/>
          </p:cNvPicPr>
          <p:nvPr/>
        </p:nvPicPr>
        <p:blipFill>
          <a:blip r:embed="rId3" cstate="print"/>
          <a:srcRect/>
          <a:stretch>
            <a:fillRect/>
          </a:stretch>
        </p:blipFill>
        <p:spPr bwMode="auto">
          <a:xfrm>
            <a:off x="1959477" y="2683654"/>
            <a:ext cx="8280831" cy="2656317"/>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42937" y="1"/>
            <a:ext cx="8171234" cy="739302"/>
          </a:xfrm>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2.2 </a:t>
            </a:r>
            <a:r>
              <a:rPr lang="zh-CN" altLang="en-US" sz="2800" b="1" dirty="0">
                <a:solidFill>
                  <a:schemeClr val="bg1"/>
                </a:solidFill>
                <a:latin typeface="微软雅黑" panose="020B0503020204020204" pitchFamily="34" charset="-122"/>
                <a:ea typeface="微软雅黑" panose="020B0503020204020204" pitchFamily="34" charset="-122"/>
              </a:rPr>
              <a:t>门电路</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0308" y="85447"/>
            <a:ext cx="1754654" cy="584885"/>
          </a:xfrm>
          <a:prstGeom prst="rect">
            <a:avLst/>
          </a:prstGeom>
        </p:spPr>
      </p:pic>
      <p:sp>
        <p:nvSpPr>
          <p:cNvPr id="13" name="矩形 12"/>
          <p:cNvSpPr/>
          <p:nvPr/>
        </p:nvSpPr>
        <p:spPr>
          <a:xfrm>
            <a:off x="642688" y="1066862"/>
            <a:ext cx="2558714" cy="461665"/>
          </a:xfrm>
          <a:prstGeom prst="rect">
            <a:avLst/>
          </a:prstGeom>
        </p:spPr>
        <p:txBody>
          <a:bodyPr wrap="none">
            <a:spAutoFit/>
          </a:bodyPr>
          <a:lstStyle/>
          <a:p>
            <a:r>
              <a:rPr lang="en-US" altLang="zh-CN" sz="2400" b="1" dirty="0">
                <a:solidFill>
                  <a:srgbClr val="00B0F0"/>
                </a:solidFill>
                <a:latin typeface="微软雅黑" panose="020B0503020204020204" pitchFamily="34" charset="-122"/>
                <a:ea typeface="微软雅黑" panose="020B0503020204020204" pitchFamily="34" charset="-122"/>
              </a:rPr>
              <a:t>2.2.2 </a:t>
            </a:r>
            <a:r>
              <a:rPr lang="zh-CN" altLang="en-US" sz="2400" b="1" dirty="0">
                <a:solidFill>
                  <a:srgbClr val="00B0F0"/>
                </a:solidFill>
                <a:latin typeface="微软雅黑" panose="020B0503020204020204" pitchFamily="34" charset="-122"/>
                <a:ea typeface="微软雅黑" panose="020B0503020204020204" pitchFamily="34" charset="-122"/>
              </a:rPr>
              <a:t>其它门电路</a:t>
            </a:r>
            <a:endParaRPr lang="zh-CN" altLang="en-US" sz="2400" b="1" dirty="0">
              <a:solidFill>
                <a:srgbClr val="00B0F0"/>
              </a:solidFill>
              <a:latin typeface="微软雅黑" panose="020B0503020204020204" pitchFamily="34" charset="-122"/>
              <a:ea typeface="微软雅黑" panose="020B0503020204020204" pitchFamily="34" charset="-122"/>
            </a:endParaRPr>
          </a:p>
        </p:txBody>
      </p:sp>
      <p:sp>
        <p:nvSpPr>
          <p:cNvPr id="15" name="Text Box 6"/>
          <p:cNvSpPr txBox="1">
            <a:spLocks noChangeArrowheads="1"/>
          </p:cNvSpPr>
          <p:nvPr/>
        </p:nvSpPr>
        <p:spPr bwMode="auto">
          <a:xfrm>
            <a:off x="1061551" y="1699567"/>
            <a:ext cx="10166621" cy="1058751"/>
          </a:xfrm>
          <a:prstGeom prst="rect">
            <a:avLst/>
          </a:prstGeom>
          <a:noFill/>
          <a:ln w="9525">
            <a:noFill/>
            <a:miter lim="800000"/>
          </a:ln>
        </p:spPr>
        <p:txBody>
          <a:bodyPr wrap="square">
            <a:spAutoFit/>
          </a:bodyPr>
          <a:lstStyle/>
          <a:p>
            <a:pPr>
              <a:lnSpc>
                <a:spcPct val="120000"/>
              </a:lnSpc>
              <a:spcBef>
                <a:spcPct val="50000"/>
              </a:spcBef>
            </a:pPr>
            <a:r>
              <a:rPr lang="en-US" altLang="zh-CN" sz="2400" dirty="0">
                <a:solidFill>
                  <a:srgbClr val="00B0F0"/>
                </a:solidFill>
                <a:latin typeface="微软雅黑" panose="020B0503020204020204" pitchFamily="34" charset="-122"/>
                <a:ea typeface="微软雅黑" panose="020B0503020204020204" pitchFamily="34" charset="-122"/>
              </a:rPr>
              <a:t>2</a:t>
            </a:r>
            <a:r>
              <a:rPr lang="zh-CN" altLang="en-US" sz="2400" dirty="0">
                <a:solidFill>
                  <a:srgbClr val="00B0F0"/>
                </a:solidFill>
                <a:latin typeface="微软雅黑" panose="020B0503020204020204" pitchFamily="34" charset="-122"/>
                <a:ea typeface="微软雅黑" panose="020B0503020204020204" pitchFamily="34" charset="-122"/>
              </a:rPr>
              <a:t>、</a:t>
            </a:r>
            <a:r>
              <a:rPr lang="zh-CN" altLang="en-US" sz="2400" dirty="0" smtClean="0">
                <a:solidFill>
                  <a:srgbClr val="00B0F0"/>
                </a:solidFill>
                <a:latin typeface="微软雅黑" panose="020B0503020204020204" pitchFamily="34" charset="-122"/>
                <a:ea typeface="微软雅黑" panose="020B0503020204020204" pitchFamily="34" charset="-122"/>
              </a:rPr>
              <a:t>气泡</a:t>
            </a:r>
            <a:endParaRPr lang="en-US" altLang="zh-CN" sz="2400" dirty="0" smtClean="0">
              <a:solidFill>
                <a:srgbClr val="00B0F0"/>
              </a:solidFill>
              <a:latin typeface="微软雅黑" panose="020B0503020204020204" pitchFamily="34" charset="-122"/>
              <a:ea typeface="微软雅黑" panose="020B0503020204020204" pitchFamily="34" charset="-122"/>
            </a:endParaRPr>
          </a:p>
          <a:p>
            <a:pPr>
              <a:lnSpc>
                <a:spcPct val="120000"/>
              </a:lnSpc>
              <a:spcBef>
                <a:spcPct val="50000"/>
              </a:spcBef>
            </a:pPr>
            <a:r>
              <a:rPr lang="zh-CN" altLang="en-US" sz="2000" dirty="0">
                <a:solidFill>
                  <a:schemeClr val="bg1"/>
                </a:solidFill>
                <a:latin typeface="微软雅黑" panose="020B0503020204020204" pitchFamily="34" charset="-122"/>
                <a:ea typeface="微软雅黑" panose="020B0503020204020204" pitchFamily="34" charset="-122"/>
              </a:rPr>
              <a:t>根据应用需要，还有与非门、或非门，这些门电路都是在基本门电路基础上加个“</a:t>
            </a:r>
            <a:r>
              <a:rPr lang="zh-CN" altLang="en-US" sz="2000" dirty="0">
                <a:solidFill>
                  <a:srgbClr val="FF0000"/>
                </a:solidFill>
                <a:latin typeface="微软雅黑" panose="020B0503020204020204" pitchFamily="34" charset="-122"/>
                <a:ea typeface="微软雅黑" panose="020B0503020204020204" pitchFamily="34" charset="-122"/>
              </a:rPr>
              <a:t>气泡</a:t>
            </a:r>
            <a:r>
              <a:rPr lang="zh-CN" altLang="en-US" sz="2000" dirty="0">
                <a:solidFill>
                  <a:schemeClr val="bg1"/>
                </a:solidFill>
                <a:latin typeface="微软雅黑" panose="020B0503020204020204" pitchFamily="34" charset="-122"/>
                <a:ea typeface="微软雅黑" panose="020B0503020204020204" pitchFamily="34" charset="-122"/>
              </a:rPr>
              <a:t>”</a:t>
            </a:r>
            <a:r>
              <a:rPr lang="zh-CN" altLang="en-US" sz="2000" dirty="0" smtClean="0">
                <a:solidFill>
                  <a:schemeClr val="bg1"/>
                </a:solidFill>
                <a:latin typeface="微软雅黑" panose="020B0503020204020204" pitchFamily="34" charset="-122"/>
                <a:ea typeface="微软雅黑" panose="020B0503020204020204" pitchFamily="34" charset="-122"/>
              </a:rPr>
              <a:t>。</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7" name="Picture 7" descr="D:\嵌入式系统软件设计\t02-07.jpg"/>
          <p:cNvPicPr>
            <a:picLocks noChangeAspect="1" noChangeArrowheads="1"/>
          </p:cNvPicPr>
          <p:nvPr/>
        </p:nvPicPr>
        <p:blipFill>
          <a:blip r:embed="rId3" cstate="print"/>
          <a:srcRect/>
          <a:stretch>
            <a:fillRect/>
          </a:stretch>
        </p:blipFill>
        <p:spPr bwMode="auto">
          <a:xfrm>
            <a:off x="2383954" y="2896406"/>
            <a:ext cx="7340928" cy="2286299"/>
          </a:xfrm>
          <a:prstGeom prst="rect">
            <a:avLst/>
          </a:prstGeom>
          <a:noFill/>
          <a:ln w="9525">
            <a:noFill/>
            <a:miter lim="800000"/>
            <a:headEnd/>
            <a:tailEnd/>
          </a:ln>
        </p:spPr>
      </p:pic>
      <p:sp>
        <p:nvSpPr>
          <p:cNvPr id="9" name="Text Box 6"/>
          <p:cNvSpPr txBox="1">
            <a:spLocks noChangeArrowheads="1"/>
          </p:cNvSpPr>
          <p:nvPr/>
        </p:nvSpPr>
        <p:spPr bwMode="auto">
          <a:xfrm>
            <a:off x="1061551" y="5514889"/>
            <a:ext cx="7605713" cy="430374"/>
          </a:xfrm>
          <a:prstGeom prst="rect">
            <a:avLst/>
          </a:prstGeom>
          <a:noFill/>
          <a:ln w="9525">
            <a:noFill/>
            <a:miter lim="800000"/>
          </a:ln>
        </p:spPr>
        <p:txBody>
          <a:bodyPr>
            <a:spAutoFit/>
          </a:bodyPr>
          <a:lstStyle/>
          <a:p>
            <a:pPr algn="l">
              <a:lnSpc>
                <a:spcPct val="120000"/>
              </a:lnSpc>
              <a:spcBef>
                <a:spcPct val="50000"/>
              </a:spcBef>
            </a:pPr>
            <a:r>
              <a:rPr lang="en-US" altLang="zh-CN" sz="2000">
                <a:solidFill>
                  <a:schemeClr val="bg1"/>
                </a:solidFill>
                <a:latin typeface="微软雅黑" panose="020B0503020204020204" pitchFamily="34" charset="-122"/>
                <a:ea typeface="微软雅黑" panose="020B0503020204020204" pitchFamily="34" charset="-122"/>
              </a:rPr>
              <a:t>“</a:t>
            </a:r>
            <a:r>
              <a:rPr lang="zh-CN" altLang="en-US" sz="2000">
                <a:solidFill>
                  <a:srgbClr val="FF0000"/>
                </a:solidFill>
                <a:latin typeface="微软雅黑" panose="020B0503020204020204" pitchFamily="34" charset="-122"/>
                <a:ea typeface="微软雅黑" panose="020B0503020204020204" pitchFamily="34" charset="-122"/>
              </a:rPr>
              <a:t>气泡</a:t>
            </a:r>
            <a:r>
              <a:rPr lang="zh-CN" altLang="en-US" sz="2000">
                <a:solidFill>
                  <a:schemeClr val="bg1"/>
                </a:solidFill>
                <a:latin typeface="微软雅黑" panose="020B0503020204020204" pitchFamily="34" charset="-122"/>
                <a:ea typeface="微软雅黑" panose="020B0503020204020204" pitchFamily="34" charset="-122"/>
              </a:rPr>
              <a:t>”的含义是什么呢？</a:t>
            </a:r>
            <a:endParaRPr lang="zh-CN" altLang="en-US" sz="200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42937" y="1"/>
            <a:ext cx="8171234" cy="739302"/>
          </a:xfrm>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2.2 </a:t>
            </a:r>
            <a:r>
              <a:rPr lang="zh-CN" altLang="en-US" sz="2800" b="1" dirty="0">
                <a:solidFill>
                  <a:schemeClr val="bg1"/>
                </a:solidFill>
                <a:latin typeface="微软雅黑" panose="020B0503020204020204" pitchFamily="34" charset="-122"/>
                <a:ea typeface="微软雅黑" panose="020B0503020204020204" pitchFamily="34" charset="-122"/>
              </a:rPr>
              <a:t>门电路</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0308" y="85447"/>
            <a:ext cx="1754654" cy="584885"/>
          </a:xfrm>
          <a:prstGeom prst="rect">
            <a:avLst/>
          </a:prstGeom>
        </p:spPr>
      </p:pic>
      <p:sp>
        <p:nvSpPr>
          <p:cNvPr id="13" name="矩形 12"/>
          <p:cNvSpPr/>
          <p:nvPr/>
        </p:nvSpPr>
        <p:spPr>
          <a:xfrm>
            <a:off x="642688" y="1066862"/>
            <a:ext cx="2558714" cy="461665"/>
          </a:xfrm>
          <a:prstGeom prst="rect">
            <a:avLst/>
          </a:prstGeom>
        </p:spPr>
        <p:txBody>
          <a:bodyPr wrap="none">
            <a:spAutoFit/>
          </a:bodyPr>
          <a:lstStyle/>
          <a:p>
            <a:r>
              <a:rPr lang="en-US" altLang="zh-CN" sz="2400" b="1" dirty="0">
                <a:solidFill>
                  <a:srgbClr val="00B0F0"/>
                </a:solidFill>
                <a:latin typeface="微软雅黑" panose="020B0503020204020204" pitchFamily="34" charset="-122"/>
                <a:ea typeface="微软雅黑" panose="020B0503020204020204" pitchFamily="34" charset="-122"/>
              </a:rPr>
              <a:t>2.2.2 </a:t>
            </a:r>
            <a:r>
              <a:rPr lang="zh-CN" altLang="en-US" sz="2400" b="1" dirty="0">
                <a:solidFill>
                  <a:srgbClr val="00B0F0"/>
                </a:solidFill>
                <a:latin typeface="微软雅黑" panose="020B0503020204020204" pitchFamily="34" charset="-122"/>
                <a:ea typeface="微软雅黑" panose="020B0503020204020204" pitchFamily="34" charset="-122"/>
              </a:rPr>
              <a:t>其它门电路</a:t>
            </a:r>
            <a:endParaRPr lang="zh-CN" altLang="en-US" sz="2400" b="1" dirty="0">
              <a:solidFill>
                <a:srgbClr val="00B0F0"/>
              </a:solidFill>
              <a:latin typeface="微软雅黑" panose="020B0503020204020204" pitchFamily="34" charset="-122"/>
              <a:ea typeface="微软雅黑" panose="020B0503020204020204" pitchFamily="34" charset="-122"/>
            </a:endParaRPr>
          </a:p>
        </p:txBody>
      </p:sp>
      <p:pic>
        <p:nvPicPr>
          <p:cNvPr id="10" name="Picture 2" descr="D:\嵌入式系统软件设计\t02-08.jpg"/>
          <p:cNvPicPr>
            <a:picLocks noChangeAspect="1" noChangeArrowheads="1"/>
          </p:cNvPicPr>
          <p:nvPr/>
        </p:nvPicPr>
        <p:blipFill>
          <a:blip r:embed="rId3" cstate="print"/>
          <a:srcRect/>
          <a:stretch>
            <a:fillRect/>
          </a:stretch>
        </p:blipFill>
        <p:spPr bwMode="auto">
          <a:xfrm>
            <a:off x="1292386" y="1856086"/>
            <a:ext cx="6096956" cy="1850320"/>
          </a:xfrm>
          <a:prstGeom prst="rect">
            <a:avLst/>
          </a:prstGeom>
          <a:noFill/>
          <a:ln w="9525">
            <a:noFill/>
            <a:miter lim="800000"/>
            <a:headEnd/>
            <a:tailEnd/>
          </a:ln>
        </p:spPr>
      </p:pic>
      <p:pic>
        <p:nvPicPr>
          <p:cNvPr id="11" name="Picture 3" descr="D:\嵌入式系统软件设计\t02-09.jpg"/>
          <p:cNvPicPr>
            <a:picLocks noChangeAspect="1" noChangeArrowheads="1"/>
          </p:cNvPicPr>
          <p:nvPr/>
        </p:nvPicPr>
        <p:blipFill>
          <a:blip r:embed="rId4" cstate="print"/>
          <a:srcRect/>
          <a:stretch>
            <a:fillRect/>
          </a:stretch>
        </p:blipFill>
        <p:spPr bwMode="auto">
          <a:xfrm>
            <a:off x="7678534" y="1856086"/>
            <a:ext cx="3268195" cy="1844887"/>
          </a:xfrm>
          <a:prstGeom prst="rect">
            <a:avLst/>
          </a:prstGeom>
          <a:noFill/>
          <a:ln w="9525">
            <a:noFill/>
            <a:miter lim="800000"/>
            <a:headEnd/>
            <a:tailEnd/>
          </a:ln>
        </p:spPr>
      </p:pic>
      <p:pic>
        <p:nvPicPr>
          <p:cNvPr id="12" name="Picture 4" descr="D:\嵌入式系统软件设计\t02-10.jpg"/>
          <p:cNvPicPr>
            <a:picLocks noChangeAspect="1" noChangeArrowheads="1"/>
          </p:cNvPicPr>
          <p:nvPr/>
        </p:nvPicPr>
        <p:blipFill>
          <a:blip r:embed="rId5" cstate="print"/>
          <a:srcRect/>
          <a:stretch>
            <a:fillRect/>
          </a:stretch>
        </p:blipFill>
        <p:spPr bwMode="auto">
          <a:xfrm>
            <a:off x="1292385" y="3930047"/>
            <a:ext cx="9654344" cy="2032687"/>
          </a:xfrm>
          <a:prstGeom prst="rect">
            <a:avLst/>
          </a:prstGeom>
          <a:noFill/>
          <a:ln w="9525">
            <a:noFill/>
            <a:miter lim="800000"/>
            <a:headEnd/>
            <a:tailEnd/>
          </a:ln>
        </p:spPr>
      </p:pic>
      <mc:AlternateContent xmlns:mc="http://schemas.openxmlformats.org/markup-compatibility/2006" xmlns:p14="http://schemas.microsoft.com/office/powerpoint/2010/main">
        <mc:Choice Requires="p14">
          <p:contentPart r:id="rId6" p14:bwMode="auto">
            <p14:nvContentPartPr>
              <p14:cNvPr id="3" name="墨迹 2"/>
              <p14:cNvContentPartPr/>
              <p14:nvPr/>
            </p14:nvContentPartPr>
            <p14:xfrm>
              <a:off x="5724525" y="4195445"/>
              <a:ext cx="400050" cy="533400"/>
            </p14:xfrm>
          </p:contentPart>
        </mc:Choice>
        <mc:Fallback xmlns="">
          <p:pic>
            <p:nvPicPr>
              <p:cNvPr id="3" name="墨迹 2"/>
            </p:nvPicPr>
            <p:blipFill>
              <a:blip r:embed="rId7"/>
            </p:blipFill>
            <p:spPr>
              <a:xfrm>
                <a:off x="5724525" y="4195445"/>
                <a:ext cx="400050" cy="53340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5" name="墨迹 4"/>
              <p14:cNvContentPartPr/>
              <p14:nvPr/>
            </p14:nvContentPartPr>
            <p14:xfrm>
              <a:off x="5391150" y="4829175"/>
              <a:ext cx="114300" cy="299720"/>
            </p14:xfrm>
          </p:contentPart>
        </mc:Choice>
        <mc:Fallback xmlns="">
          <p:pic>
            <p:nvPicPr>
              <p:cNvPr id="5" name="墨迹 4"/>
            </p:nvPicPr>
            <p:blipFill>
              <a:blip r:embed="rId9"/>
            </p:blipFill>
            <p:spPr>
              <a:xfrm>
                <a:off x="5391150" y="4829175"/>
                <a:ext cx="114300" cy="29972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6" name="墨迹 5"/>
              <p14:cNvContentPartPr/>
              <p14:nvPr/>
            </p14:nvContentPartPr>
            <p14:xfrm>
              <a:off x="6024245" y="5271770"/>
              <a:ext cx="360" cy="309880"/>
            </p14:xfrm>
          </p:contentPart>
        </mc:Choice>
        <mc:Fallback xmlns="">
          <p:pic>
            <p:nvPicPr>
              <p:cNvPr id="6" name="墨迹 5"/>
            </p:nvPicPr>
            <p:blipFill>
              <a:blip r:embed="rId11"/>
            </p:blipFill>
            <p:spPr>
              <a:xfrm>
                <a:off x="6024245" y="5271770"/>
                <a:ext cx="360" cy="30988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7" name="墨迹 6"/>
              <p14:cNvContentPartPr/>
              <p14:nvPr/>
            </p14:nvContentPartPr>
            <p14:xfrm>
              <a:off x="8748395" y="4843145"/>
              <a:ext cx="323850" cy="357505"/>
            </p14:xfrm>
          </p:contentPart>
        </mc:Choice>
        <mc:Fallback xmlns="">
          <p:pic>
            <p:nvPicPr>
              <p:cNvPr id="7" name="墨迹 6"/>
            </p:nvPicPr>
            <p:blipFill>
              <a:blip r:embed="rId13"/>
            </p:blipFill>
            <p:spPr>
              <a:xfrm>
                <a:off x="8748395" y="4843145"/>
                <a:ext cx="323850" cy="357505"/>
              </a:xfrm>
              <a:prstGeom prst="rect"/>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42937" y="1"/>
            <a:ext cx="8171234" cy="739302"/>
          </a:xfrm>
        </p:spPr>
        <p:txBody>
          <a:bodyPr>
            <a:norm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教材及参考书</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0308" y="85447"/>
            <a:ext cx="1754654" cy="584885"/>
          </a:xfrm>
          <a:prstGeom prst="rect">
            <a:avLst/>
          </a:prstGeom>
        </p:spPr>
      </p:pic>
      <p:sp>
        <p:nvSpPr>
          <p:cNvPr id="5" name="Text Box 2"/>
          <p:cNvSpPr txBox="1">
            <a:spLocks noChangeArrowheads="1"/>
          </p:cNvSpPr>
          <p:nvPr/>
        </p:nvSpPr>
        <p:spPr bwMode="auto">
          <a:xfrm>
            <a:off x="623888" y="1385888"/>
            <a:ext cx="8216900" cy="497957"/>
          </a:xfrm>
          <a:prstGeom prst="rect">
            <a:avLst/>
          </a:prstGeom>
          <a:noFill/>
          <a:ln w="9525">
            <a:noFill/>
            <a:miter lim="800000"/>
          </a:ln>
        </p:spPr>
        <p:txBody>
          <a:bodyPr>
            <a:spAutoFit/>
          </a:bodyPr>
          <a:lstStyle/>
          <a:p>
            <a:pPr algn="l">
              <a:lnSpc>
                <a:spcPct val="120000"/>
              </a:lnSpc>
              <a:spcBef>
                <a:spcPct val="50000"/>
              </a:spcBef>
              <a:buFontTx/>
              <a:buChar char="•"/>
            </a:pPr>
            <a:r>
              <a:rPr lang="en-US" altLang="zh-CN" sz="2400" b="1" dirty="0">
                <a:solidFill>
                  <a:srgbClr val="00B0F0"/>
                </a:solidFill>
                <a:latin typeface="微软雅黑" panose="020B0503020204020204" pitchFamily="34" charset="-122"/>
                <a:ea typeface="微软雅黑" panose="020B0503020204020204" pitchFamily="34" charset="-122"/>
              </a:rPr>
              <a:t> </a:t>
            </a:r>
            <a:r>
              <a:rPr lang="zh-CN" altLang="en-US" sz="2400" b="1" dirty="0">
                <a:solidFill>
                  <a:srgbClr val="00B0F0"/>
                </a:solidFill>
                <a:latin typeface="微软雅黑" panose="020B0503020204020204" pitchFamily="34" charset="-122"/>
                <a:ea typeface="微软雅黑" panose="020B0503020204020204" pitchFamily="34" charset="-122"/>
              </a:rPr>
              <a:t>软件设计工程师与嵌入式系统设计师有区别吗？</a:t>
            </a:r>
            <a:endParaRPr lang="zh-CN" altLang="en-US" sz="2400" b="1" dirty="0">
              <a:solidFill>
                <a:srgbClr val="00B0F0"/>
              </a:solidFill>
              <a:latin typeface="微软雅黑" panose="020B0503020204020204" pitchFamily="34" charset="-122"/>
              <a:ea typeface="微软雅黑" panose="020B0503020204020204" pitchFamily="34" charset="-122"/>
            </a:endParaRPr>
          </a:p>
        </p:txBody>
      </p:sp>
      <p:sp>
        <p:nvSpPr>
          <p:cNvPr id="6" name="Text Box 4"/>
          <p:cNvSpPr txBox="1">
            <a:spLocks noChangeArrowheads="1"/>
          </p:cNvSpPr>
          <p:nvPr/>
        </p:nvSpPr>
        <p:spPr bwMode="auto">
          <a:xfrm>
            <a:off x="619125" y="2309813"/>
            <a:ext cx="6780213" cy="497957"/>
          </a:xfrm>
          <a:prstGeom prst="rect">
            <a:avLst/>
          </a:prstGeom>
          <a:noFill/>
          <a:ln w="9525">
            <a:noFill/>
            <a:miter lim="800000"/>
          </a:ln>
        </p:spPr>
        <p:txBody>
          <a:bodyPr>
            <a:spAutoFit/>
          </a:bodyPr>
          <a:lstStyle/>
          <a:p>
            <a:pPr algn="l">
              <a:lnSpc>
                <a:spcPct val="120000"/>
              </a:lnSpc>
              <a:spcBef>
                <a:spcPct val="50000"/>
              </a:spcBef>
              <a:buFontTx/>
              <a:buChar char="•"/>
            </a:pPr>
            <a:r>
              <a:rPr lang="en-US" altLang="zh-CN" sz="2400" b="1">
                <a:solidFill>
                  <a:srgbClr val="00B0F0"/>
                </a:solidFill>
                <a:latin typeface="微软雅黑" panose="020B0503020204020204" pitchFamily="34" charset="-122"/>
                <a:ea typeface="微软雅黑" panose="020B0503020204020204" pitchFamily="34" charset="-122"/>
              </a:rPr>
              <a:t> </a:t>
            </a:r>
            <a:r>
              <a:rPr lang="zh-CN" altLang="en-US" sz="2400" b="1">
                <a:solidFill>
                  <a:srgbClr val="00B0F0"/>
                </a:solidFill>
                <a:latin typeface="微软雅黑" panose="020B0503020204020204" pitchFamily="34" charset="-122"/>
                <a:ea typeface="微软雅黑" panose="020B0503020204020204" pitchFamily="34" charset="-122"/>
              </a:rPr>
              <a:t>本章和下一章学习的目的</a:t>
            </a:r>
            <a:endParaRPr lang="zh-CN" altLang="en-US" sz="2400" b="1">
              <a:solidFill>
                <a:srgbClr val="00B0F0"/>
              </a:solidFill>
              <a:latin typeface="微软雅黑" panose="020B0503020204020204" pitchFamily="34" charset="-122"/>
              <a:ea typeface="微软雅黑" panose="020B0503020204020204" pitchFamily="34" charset="-122"/>
            </a:endParaRPr>
          </a:p>
        </p:txBody>
      </p:sp>
      <p:sp>
        <p:nvSpPr>
          <p:cNvPr id="7" name="Text Box 5"/>
          <p:cNvSpPr txBox="1">
            <a:spLocks noChangeArrowheads="1"/>
          </p:cNvSpPr>
          <p:nvPr/>
        </p:nvSpPr>
        <p:spPr bwMode="auto">
          <a:xfrm>
            <a:off x="887209" y="2930044"/>
            <a:ext cx="7227887" cy="1421928"/>
          </a:xfrm>
          <a:prstGeom prst="rect">
            <a:avLst/>
          </a:prstGeom>
          <a:noFill/>
          <a:ln w="9525">
            <a:noFill/>
            <a:miter lim="800000"/>
          </a:ln>
        </p:spPr>
        <p:txBody>
          <a:bodyPr>
            <a:spAutoFit/>
          </a:bodyPr>
          <a:lstStyle/>
          <a:p>
            <a:pPr algn="l">
              <a:lnSpc>
                <a:spcPct val="120000"/>
              </a:lnSpc>
            </a:pPr>
            <a:r>
              <a:rPr lang="en-US" altLang="zh-CN" sz="2400" dirty="0">
                <a:solidFill>
                  <a:schemeClr val="bg1"/>
                </a:solidFill>
                <a:latin typeface="微软雅黑" panose="020B0503020204020204" pitchFamily="34" charset="-122"/>
                <a:ea typeface="微软雅黑" panose="020B0503020204020204" pitchFamily="34" charset="-122"/>
              </a:rPr>
              <a:t>1</a:t>
            </a:r>
            <a:r>
              <a:rPr lang="zh-CN" altLang="en-US" sz="2400" dirty="0">
                <a:solidFill>
                  <a:schemeClr val="bg1"/>
                </a:solidFill>
                <a:latin typeface="微软雅黑" panose="020B0503020204020204" pitchFamily="34" charset="-122"/>
                <a:ea typeface="微软雅黑" panose="020B0503020204020204" pitchFamily="34" charset="-122"/>
              </a:rPr>
              <a:t>）有助于本课程的学习；</a:t>
            </a:r>
            <a:endParaRPr lang="zh-CN" altLang="en-US" sz="2400" dirty="0">
              <a:solidFill>
                <a:schemeClr val="bg1"/>
              </a:solidFill>
              <a:latin typeface="微软雅黑" panose="020B0503020204020204" pitchFamily="34" charset="-122"/>
              <a:ea typeface="微软雅黑" panose="020B0503020204020204" pitchFamily="34" charset="-122"/>
            </a:endParaRPr>
          </a:p>
          <a:p>
            <a:pPr algn="l">
              <a:lnSpc>
                <a:spcPct val="120000"/>
              </a:lnSpc>
            </a:pPr>
            <a:r>
              <a:rPr lang="en-US" altLang="zh-CN" sz="2400" dirty="0">
                <a:solidFill>
                  <a:schemeClr val="bg1"/>
                </a:solidFill>
                <a:latin typeface="微软雅黑" panose="020B0503020204020204" pitchFamily="34" charset="-122"/>
                <a:ea typeface="微软雅黑" panose="020B0503020204020204" pitchFamily="34" charset="-122"/>
              </a:rPr>
              <a:t>2</a:t>
            </a:r>
            <a:r>
              <a:rPr lang="zh-CN" altLang="en-US" sz="2400" dirty="0">
                <a:solidFill>
                  <a:schemeClr val="bg1"/>
                </a:solidFill>
                <a:latin typeface="微软雅黑" panose="020B0503020204020204" pitchFamily="34" charset="-122"/>
                <a:ea typeface="微软雅黑" panose="020B0503020204020204" pitchFamily="34" charset="-122"/>
              </a:rPr>
              <a:t>）为编写系统程序奠定基础；</a:t>
            </a:r>
            <a:endParaRPr lang="zh-CN" altLang="en-US" sz="2400" dirty="0">
              <a:solidFill>
                <a:schemeClr val="bg1"/>
              </a:solidFill>
              <a:latin typeface="微软雅黑" panose="020B0503020204020204" pitchFamily="34" charset="-122"/>
              <a:ea typeface="微软雅黑" panose="020B0503020204020204" pitchFamily="34" charset="-122"/>
            </a:endParaRPr>
          </a:p>
          <a:p>
            <a:pPr algn="l">
              <a:lnSpc>
                <a:spcPct val="120000"/>
              </a:lnSpc>
            </a:pPr>
            <a:r>
              <a:rPr lang="en-US" altLang="zh-CN" sz="2400" dirty="0">
                <a:solidFill>
                  <a:schemeClr val="bg1"/>
                </a:solidFill>
                <a:latin typeface="微软雅黑" panose="020B0503020204020204" pitchFamily="34" charset="-122"/>
                <a:ea typeface="微软雅黑" panose="020B0503020204020204" pitchFamily="34" charset="-122"/>
              </a:rPr>
              <a:t>3</a:t>
            </a:r>
            <a:r>
              <a:rPr lang="zh-CN" altLang="en-US" sz="2400" dirty="0">
                <a:solidFill>
                  <a:schemeClr val="bg1"/>
                </a:solidFill>
                <a:latin typeface="微软雅黑" panose="020B0503020204020204" pitchFamily="34" charset="-122"/>
                <a:ea typeface="微软雅黑" panose="020B0503020204020204" pitchFamily="34" charset="-122"/>
              </a:rPr>
              <a:t>）帮助软件开发人员便利地与硬件工程师交流。</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42937" y="1"/>
            <a:ext cx="8171234" cy="739302"/>
          </a:xfrm>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2.3 </a:t>
            </a:r>
            <a:r>
              <a:rPr lang="zh-CN" altLang="en-US" sz="2800" b="1" dirty="0">
                <a:solidFill>
                  <a:schemeClr val="bg1"/>
                </a:solidFill>
                <a:latin typeface="微软雅黑" panose="020B0503020204020204" pitchFamily="34" charset="-122"/>
                <a:ea typeface="微软雅黑" panose="020B0503020204020204" pitchFamily="34" charset="-122"/>
              </a:rPr>
              <a:t>其它一些基础知识</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0308" y="85447"/>
            <a:ext cx="1754654" cy="584885"/>
          </a:xfrm>
          <a:prstGeom prst="rect">
            <a:avLst/>
          </a:prstGeom>
        </p:spPr>
      </p:pic>
      <p:sp>
        <p:nvSpPr>
          <p:cNvPr id="8" name="矩形 7"/>
          <p:cNvSpPr/>
          <p:nvPr/>
        </p:nvSpPr>
        <p:spPr>
          <a:xfrm>
            <a:off x="642688" y="1066862"/>
            <a:ext cx="2558714" cy="461665"/>
          </a:xfrm>
          <a:prstGeom prst="rect">
            <a:avLst/>
          </a:prstGeom>
        </p:spPr>
        <p:txBody>
          <a:bodyPr wrap="none">
            <a:spAutoFit/>
          </a:bodyPr>
          <a:lstStyle/>
          <a:p>
            <a:r>
              <a:rPr lang="en-US" altLang="zh-CN" sz="2400" b="1" dirty="0">
                <a:solidFill>
                  <a:srgbClr val="00B0F0"/>
                </a:solidFill>
                <a:latin typeface="微软雅黑" panose="020B0503020204020204" pitchFamily="34" charset="-122"/>
                <a:ea typeface="微软雅黑" panose="020B0503020204020204" pitchFamily="34" charset="-122"/>
              </a:rPr>
              <a:t>2.3.1 </a:t>
            </a:r>
            <a:r>
              <a:rPr lang="zh-CN" altLang="en-US" sz="2400" b="1" dirty="0">
                <a:solidFill>
                  <a:srgbClr val="00B0F0"/>
                </a:solidFill>
                <a:latin typeface="微软雅黑" panose="020B0503020204020204" pitchFamily="34" charset="-122"/>
                <a:ea typeface="微软雅黑" panose="020B0503020204020204" pitchFamily="34" charset="-122"/>
              </a:rPr>
              <a:t>供电和退耦</a:t>
            </a:r>
            <a:endParaRPr lang="zh-CN" altLang="en-US" sz="2400" b="1" dirty="0">
              <a:solidFill>
                <a:srgbClr val="00B0F0"/>
              </a:solidFill>
              <a:latin typeface="微软雅黑" panose="020B0503020204020204" pitchFamily="34" charset="-122"/>
              <a:ea typeface="微软雅黑" panose="020B0503020204020204" pitchFamily="34" charset="-122"/>
            </a:endParaRPr>
          </a:p>
        </p:txBody>
      </p:sp>
      <p:sp>
        <p:nvSpPr>
          <p:cNvPr id="9" name="Text Box 10"/>
          <p:cNvSpPr txBox="1">
            <a:spLocks noChangeArrowheads="1"/>
          </p:cNvSpPr>
          <p:nvPr/>
        </p:nvSpPr>
        <p:spPr bwMode="auto">
          <a:xfrm>
            <a:off x="642688" y="1686054"/>
            <a:ext cx="10945083" cy="1464375"/>
          </a:xfrm>
          <a:prstGeom prst="rect">
            <a:avLst/>
          </a:prstGeom>
          <a:noFill/>
          <a:ln w="9525">
            <a:noFill/>
            <a:miter lim="800000"/>
          </a:ln>
          <a:effectLst/>
        </p:spPr>
        <p:txBody>
          <a:bodyPr wrap="square">
            <a:spAutoFit/>
          </a:bodyPr>
          <a:lstStyle/>
          <a:p>
            <a:pPr algn="l">
              <a:lnSpc>
                <a:spcPct val="120000"/>
              </a:lnSpc>
              <a:spcBef>
                <a:spcPct val="50000"/>
              </a:spcBef>
            </a:pPr>
            <a:r>
              <a:rPr lang="en-US" altLang="zh-CN" sz="2400" dirty="0">
                <a:solidFill>
                  <a:srgbClr val="00B0F0"/>
                </a:solidFill>
                <a:latin typeface="微软雅黑" panose="020B0503020204020204" pitchFamily="34" charset="-122"/>
                <a:ea typeface="微软雅黑" panose="020B0503020204020204" pitchFamily="34" charset="-122"/>
              </a:rPr>
              <a:t>1</a:t>
            </a:r>
            <a:r>
              <a:rPr lang="zh-CN" altLang="en-US" sz="2400" dirty="0">
                <a:solidFill>
                  <a:srgbClr val="00B0F0"/>
                </a:solidFill>
                <a:latin typeface="微软雅黑" panose="020B0503020204020204" pitchFamily="34" charset="-122"/>
                <a:ea typeface="微软雅黑" panose="020B0503020204020204" pitchFamily="34" charset="-122"/>
              </a:rPr>
              <a:t>、电源及其</a:t>
            </a:r>
            <a:r>
              <a:rPr lang="zh-CN" altLang="en-US" sz="2400" dirty="0" smtClean="0">
                <a:solidFill>
                  <a:srgbClr val="00B0F0"/>
                </a:solidFill>
                <a:latin typeface="微软雅黑" panose="020B0503020204020204" pitchFamily="34" charset="-122"/>
                <a:ea typeface="微软雅黑" panose="020B0503020204020204" pitchFamily="34" charset="-122"/>
              </a:rPr>
              <a:t>标识</a:t>
            </a:r>
            <a:endParaRPr lang="en-US" altLang="zh-CN" sz="2400" dirty="0" smtClean="0">
              <a:solidFill>
                <a:srgbClr val="00B0F0"/>
              </a:solidFill>
              <a:latin typeface="微软雅黑" panose="020B0503020204020204" pitchFamily="34" charset="-122"/>
              <a:ea typeface="微软雅黑" panose="020B0503020204020204" pitchFamily="34" charset="-122"/>
            </a:endParaRPr>
          </a:p>
          <a:p>
            <a:pPr>
              <a:lnSpc>
                <a:spcPct val="120000"/>
              </a:lnSpc>
              <a:spcBef>
                <a:spcPct val="50000"/>
              </a:spcBef>
            </a:pPr>
            <a:r>
              <a:rPr lang="zh-CN" altLang="en-US" sz="2000" dirty="0">
                <a:solidFill>
                  <a:schemeClr val="bg1"/>
                </a:solidFill>
                <a:latin typeface="微软雅黑" panose="020B0503020204020204" pitchFamily="34" charset="-122"/>
                <a:ea typeface="微软雅黑" panose="020B0503020204020204" pitchFamily="34" charset="-122"/>
              </a:rPr>
              <a:t>一般情况下，每个芯片至少有一个供电引脚（</a:t>
            </a:r>
            <a:r>
              <a:rPr lang="en-US" altLang="zh-CN" sz="2000" dirty="0">
                <a:solidFill>
                  <a:schemeClr val="bg1"/>
                </a:solidFill>
                <a:latin typeface="微软雅黑" panose="020B0503020204020204" pitchFamily="34" charset="-122"/>
                <a:ea typeface="微软雅黑" panose="020B0503020204020204" pitchFamily="34" charset="-122"/>
              </a:rPr>
              <a:t>VCC</a:t>
            </a:r>
            <a:r>
              <a:rPr lang="zh-CN" altLang="en-US" sz="2000" dirty="0">
                <a:solidFill>
                  <a:schemeClr val="bg1"/>
                </a:solidFill>
                <a:latin typeface="微软雅黑" panose="020B0503020204020204" pitchFamily="34" charset="-122"/>
                <a:ea typeface="微软雅黑" panose="020B0503020204020204" pitchFamily="34" charset="-122"/>
              </a:rPr>
              <a:t>）和一个接地引脚，它们分别接在系统电源的高电压和低电压，用于为元件的运行提供所需的电能</a:t>
            </a:r>
            <a:r>
              <a:rPr lang="zh-CN" altLang="en-US" sz="2400" dirty="0" smtClean="0">
                <a:solidFill>
                  <a:schemeClr val="bg1"/>
                </a:solidFill>
                <a:latin typeface="微软雅黑" panose="020B0503020204020204" pitchFamily="34" charset="-122"/>
                <a:ea typeface="微软雅黑" panose="020B0503020204020204" pitchFamily="34" charset="-122"/>
              </a:rPr>
              <a:t>。</a:t>
            </a:r>
            <a:endParaRPr lang="zh-CN" altLang="en-US" sz="2400" dirty="0">
              <a:solidFill>
                <a:schemeClr val="bg1"/>
              </a:solidFill>
              <a:latin typeface="微软雅黑" panose="020B0503020204020204" pitchFamily="34" charset="-122"/>
              <a:ea typeface="微软雅黑" panose="020B0503020204020204" pitchFamily="34" charset="-122"/>
            </a:endParaRPr>
          </a:p>
        </p:txBody>
      </p:sp>
      <p:pic>
        <p:nvPicPr>
          <p:cNvPr id="14" name="Picture 8" descr="D:\嵌入式系统软件设计\t02-11.jpg"/>
          <p:cNvPicPr>
            <a:picLocks noChangeAspect="1" noChangeArrowheads="1"/>
          </p:cNvPicPr>
          <p:nvPr/>
        </p:nvPicPr>
        <p:blipFill>
          <a:blip r:embed="rId3" cstate="print"/>
          <a:srcRect/>
          <a:stretch>
            <a:fillRect/>
          </a:stretch>
        </p:blipFill>
        <p:spPr bwMode="auto">
          <a:xfrm>
            <a:off x="3121927" y="3307956"/>
            <a:ext cx="5608870" cy="2400866"/>
          </a:xfrm>
          <a:prstGeom prst="rect">
            <a:avLst/>
          </a:prstGeom>
          <a:noFill/>
        </p:spPr>
      </p:pic>
      <p:sp>
        <p:nvSpPr>
          <p:cNvPr id="15" name="Text Box 9"/>
          <p:cNvSpPr txBox="1">
            <a:spLocks noChangeArrowheads="1"/>
          </p:cNvSpPr>
          <p:nvPr/>
        </p:nvSpPr>
        <p:spPr bwMode="auto">
          <a:xfrm>
            <a:off x="5217135" y="5775732"/>
            <a:ext cx="1418453" cy="400110"/>
          </a:xfrm>
          <a:prstGeom prst="rect">
            <a:avLst/>
          </a:prstGeom>
          <a:noFill/>
          <a:ln w="9525">
            <a:noFill/>
            <a:miter lim="800000"/>
          </a:ln>
          <a:effectLst/>
        </p:spPr>
        <p:txBody>
          <a:bodyPr wrap="square">
            <a:spAutoFit/>
          </a:bodyPr>
          <a:lstStyle/>
          <a:p>
            <a:pPr>
              <a:spcBef>
                <a:spcPct val="50000"/>
              </a:spcBef>
            </a:pPr>
            <a:r>
              <a:rPr lang="zh-CN" altLang="en-US" sz="2000" dirty="0">
                <a:solidFill>
                  <a:schemeClr val="bg1"/>
                </a:solidFill>
                <a:latin typeface="微软雅黑" panose="020B0503020204020204" pitchFamily="34" charset="-122"/>
                <a:ea typeface="微软雅黑" panose="020B0503020204020204" pitchFamily="34" charset="-122"/>
              </a:rPr>
              <a:t>电源标识</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42937" y="1"/>
            <a:ext cx="8171234" cy="739302"/>
          </a:xfrm>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2.3 </a:t>
            </a:r>
            <a:r>
              <a:rPr lang="zh-CN" altLang="en-US" sz="2800" b="1" dirty="0">
                <a:solidFill>
                  <a:schemeClr val="bg1"/>
                </a:solidFill>
                <a:latin typeface="微软雅黑" panose="020B0503020204020204" pitchFamily="34" charset="-122"/>
                <a:ea typeface="微软雅黑" panose="020B0503020204020204" pitchFamily="34" charset="-122"/>
              </a:rPr>
              <a:t>其它一些基础知识</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0308" y="85447"/>
            <a:ext cx="1754654" cy="584885"/>
          </a:xfrm>
          <a:prstGeom prst="rect">
            <a:avLst/>
          </a:prstGeom>
        </p:spPr>
      </p:pic>
      <p:sp>
        <p:nvSpPr>
          <p:cNvPr id="8" name="矩形 7"/>
          <p:cNvSpPr/>
          <p:nvPr/>
        </p:nvSpPr>
        <p:spPr>
          <a:xfrm>
            <a:off x="642688" y="1066862"/>
            <a:ext cx="2558714" cy="461665"/>
          </a:xfrm>
          <a:prstGeom prst="rect">
            <a:avLst/>
          </a:prstGeom>
        </p:spPr>
        <p:txBody>
          <a:bodyPr wrap="none">
            <a:spAutoFit/>
          </a:bodyPr>
          <a:lstStyle/>
          <a:p>
            <a:r>
              <a:rPr lang="en-US" altLang="zh-CN" sz="2400" b="1" dirty="0">
                <a:solidFill>
                  <a:srgbClr val="00B0F0"/>
                </a:solidFill>
                <a:latin typeface="微软雅黑" panose="020B0503020204020204" pitchFamily="34" charset="-122"/>
                <a:ea typeface="微软雅黑" panose="020B0503020204020204" pitchFamily="34" charset="-122"/>
              </a:rPr>
              <a:t>2.3.1 </a:t>
            </a:r>
            <a:r>
              <a:rPr lang="zh-CN" altLang="en-US" sz="2400" b="1" dirty="0">
                <a:solidFill>
                  <a:srgbClr val="00B0F0"/>
                </a:solidFill>
                <a:latin typeface="微软雅黑" panose="020B0503020204020204" pitchFamily="34" charset="-122"/>
                <a:ea typeface="微软雅黑" panose="020B0503020204020204" pitchFamily="34" charset="-122"/>
              </a:rPr>
              <a:t>供电和退耦</a:t>
            </a:r>
            <a:endParaRPr lang="zh-CN" altLang="en-US" sz="2400" b="1" dirty="0">
              <a:solidFill>
                <a:srgbClr val="00B0F0"/>
              </a:solidFill>
              <a:latin typeface="微软雅黑" panose="020B0503020204020204" pitchFamily="34" charset="-122"/>
              <a:ea typeface="微软雅黑" panose="020B0503020204020204" pitchFamily="34" charset="-122"/>
            </a:endParaRPr>
          </a:p>
        </p:txBody>
      </p:sp>
      <p:sp>
        <p:nvSpPr>
          <p:cNvPr id="9" name="Text Box 10"/>
          <p:cNvSpPr txBox="1">
            <a:spLocks noChangeArrowheads="1"/>
          </p:cNvSpPr>
          <p:nvPr/>
        </p:nvSpPr>
        <p:spPr bwMode="auto">
          <a:xfrm>
            <a:off x="642688" y="1686054"/>
            <a:ext cx="10945083" cy="2130840"/>
          </a:xfrm>
          <a:prstGeom prst="rect">
            <a:avLst/>
          </a:prstGeom>
          <a:noFill/>
          <a:ln w="9525">
            <a:noFill/>
            <a:miter lim="800000"/>
          </a:ln>
          <a:effectLst/>
        </p:spPr>
        <p:txBody>
          <a:bodyPr wrap="square">
            <a:spAutoFit/>
          </a:bodyPr>
          <a:lstStyle/>
          <a:p>
            <a:pPr>
              <a:lnSpc>
                <a:spcPct val="150000"/>
              </a:lnSpc>
              <a:spcBef>
                <a:spcPct val="50000"/>
              </a:spcBef>
            </a:pPr>
            <a:r>
              <a:rPr lang="en-US" altLang="zh-CN" sz="2400" dirty="0">
                <a:solidFill>
                  <a:srgbClr val="00B0F0"/>
                </a:solidFill>
                <a:latin typeface="微软雅黑" panose="020B0503020204020204" pitchFamily="34" charset="-122"/>
                <a:ea typeface="微软雅黑" panose="020B0503020204020204" pitchFamily="34" charset="-122"/>
              </a:rPr>
              <a:t>2</a:t>
            </a:r>
            <a:r>
              <a:rPr lang="zh-CN" altLang="en-US" sz="2400" dirty="0">
                <a:solidFill>
                  <a:srgbClr val="00B0F0"/>
                </a:solidFill>
                <a:latin typeface="微软雅黑" panose="020B0503020204020204" pitchFamily="34" charset="-122"/>
                <a:ea typeface="微软雅黑" panose="020B0503020204020204" pitchFamily="34" charset="-122"/>
              </a:rPr>
              <a:t>、电源稳定性</a:t>
            </a:r>
            <a:r>
              <a:rPr lang="zh-CN" altLang="en-US" sz="2400" dirty="0" smtClean="0">
                <a:solidFill>
                  <a:srgbClr val="00B0F0"/>
                </a:solidFill>
                <a:latin typeface="微软雅黑" panose="020B0503020204020204" pitchFamily="34" charset="-122"/>
                <a:ea typeface="微软雅黑" panose="020B0503020204020204" pitchFamily="34" charset="-122"/>
              </a:rPr>
              <a:t>问题</a:t>
            </a:r>
            <a:endParaRPr lang="en-US" altLang="zh-CN" sz="2400" dirty="0" smtClean="0">
              <a:solidFill>
                <a:srgbClr val="00B0F0"/>
              </a:solidFill>
              <a:latin typeface="微软雅黑" panose="020B0503020204020204" pitchFamily="34" charset="-122"/>
              <a:ea typeface="微软雅黑" panose="020B0503020204020204" pitchFamily="34" charset="-122"/>
            </a:endParaRPr>
          </a:p>
          <a:p>
            <a:pPr>
              <a:lnSpc>
                <a:spcPct val="150000"/>
              </a:lnSpc>
              <a:spcBef>
                <a:spcPct val="50000"/>
              </a:spcBef>
            </a:pPr>
            <a:r>
              <a:rPr lang="zh-CN" altLang="en-US" sz="2000" dirty="0">
                <a:solidFill>
                  <a:schemeClr val="bg1"/>
                </a:solidFill>
                <a:latin typeface="微软雅黑" panose="020B0503020204020204" pitchFamily="34" charset="-122"/>
                <a:ea typeface="微软雅黑" panose="020B0503020204020204" pitchFamily="34" charset="-122"/>
              </a:rPr>
              <a:t>芯片在工作过程中的功耗是变化的，通常情况下当芯片需要同时将它的很多输出从高电平变为低电平，或者从低电平变为高电平的时候，耗电很大。这时将会引起电源供电电压突然下降，而几微秒的</a:t>
            </a:r>
            <a:r>
              <a:rPr lang="en-US" altLang="zh-CN" sz="2000" dirty="0">
                <a:solidFill>
                  <a:schemeClr val="bg1"/>
                </a:solidFill>
                <a:latin typeface="微软雅黑" panose="020B0503020204020204" pitchFamily="34" charset="-122"/>
                <a:ea typeface="微软雅黑" panose="020B0503020204020204" pitchFamily="34" charset="-122"/>
              </a:rPr>
              <a:t>10%</a:t>
            </a:r>
            <a:r>
              <a:rPr lang="zh-CN" altLang="en-US" sz="2000" dirty="0">
                <a:solidFill>
                  <a:schemeClr val="bg1"/>
                </a:solidFill>
                <a:latin typeface="微软雅黑" panose="020B0503020204020204" pitchFamily="34" charset="-122"/>
                <a:ea typeface="微软雅黑" panose="020B0503020204020204" pitchFamily="34" charset="-122"/>
              </a:rPr>
              <a:t>的电压下降就会使得大部分芯片停止工作。</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42937" y="1"/>
            <a:ext cx="8171234" cy="739302"/>
          </a:xfrm>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2.3 </a:t>
            </a:r>
            <a:r>
              <a:rPr lang="zh-CN" altLang="en-US" sz="2800" b="1" dirty="0">
                <a:solidFill>
                  <a:schemeClr val="bg1"/>
                </a:solidFill>
                <a:latin typeface="微软雅黑" panose="020B0503020204020204" pitchFamily="34" charset="-122"/>
                <a:ea typeface="微软雅黑" panose="020B0503020204020204" pitchFamily="34" charset="-122"/>
              </a:rPr>
              <a:t>其它一些基础知识</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0308" y="85447"/>
            <a:ext cx="1754654" cy="584885"/>
          </a:xfrm>
          <a:prstGeom prst="rect">
            <a:avLst/>
          </a:prstGeom>
        </p:spPr>
      </p:pic>
      <p:sp>
        <p:nvSpPr>
          <p:cNvPr id="8" name="矩形 7"/>
          <p:cNvSpPr/>
          <p:nvPr/>
        </p:nvSpPr>
        <p:spPr>
          <a:xfrm>
            <a:off x="642688" y="1066862"/>
            <a:ext cx="2558714" cy="461665"/>
          </a:xfrm>
          <a:prstGeom prst="rect">
            <a:avLst/>
          </a:prstGeom>
        </p:spPr>
        <p:txBody>
          <a:bodyPr wrap="none">
            <a:spAutoFit/>
          </a:bodyPr>
          <a:lstStyle/>
          <a:p>
            <a:r>
              <a:rPr lang="en-US" altLang="zh-CN" sz="2400" b="1" dirty="0">
                <a:solidFill>
                  <a:srgbClr val="00B0F0"/>
                </a:solidFill>
                <a:latin typeface="微软雅黑" panose="020B0503020204020204" pitchFamily="34" charset="-122"/>
                <a:ea typeface="微软雅黑" panose="020B0503020204020204" pitchFamily="34" charset="-122"/>
              </a:rPr>
              <a:t>2.3.1 </a:t>
            </a:r>
            <a:r>
              <a:rPr lang="zh-CN" altLang="en-US" sz="2400" b="1" dirty="0">
                <a:solidFill>
                  <a:srgbClr val="00B0F0"/>
                </a:solidFill>
                <a:latin typeface="微软雅黑" panose="020B0503020204020204" pitchFamily="34" charset="-122"/>
                <a:ea typeface="微软雅黑" panose="020B0503020204020204" pitchFamily="34" charset="-122"/>
              </a:rPr>
              <a:t>供电和退耦</a:t>
            </a:r>
            <a:endParaRPr lang="zh-CN" altLang="en-US" sz="2400" b="1" dirty="0">
              <a:solidFill>
                <a:srgbClr val="00B0F0"/>
              </a:solidFill>
              <a:latin typeface="微软雅黑" panose="020B0503020204020204" pitchFamily="34" charset="-122"/>
              <a:ea typeface="微软雅黑" panose="020B0503020204020204" pitchFamily="34" charset="-122"/>
            </a:endParaRPr>
          </a:p>
        </p:txBody>
      </p:sp>
      <p:sp>
        <p:nvSpPr>
          <p:cNvPr id="9" name="Text Box 10"/>
          <p:cNvSpPr txBox="1">
            <a:spLocks noChangeArrowheads="1"/>
          </p:cNvSpPr>
          <p:nvPr/>
        </p:nvSpPr>
        <p:spPr bwMode="auto">
          <a:xfrm>
            <a:off x="642688" y="1686054"/>
            <a:ext cx="10945083" cy="1058751"/>
          </a:xfrm>
          <a:prstGeom prst="rect">
            <a:avLst/>
          </a:prstGeom>
          <a:noFill/>
          <a:ln w="9525">
            <a:noFill/>
            <a:miter lim="800000"/>
          </a:ln>
          <a:effectLst/>
        </p:spPr>
        <p:txBody>
          <a:bodyPr wrap="square">
            <a:spAutoFit/>
          </a:bodyPr>
          <a:lstStyle/>
          <a:p>
            <a:pPr>
              <a:lnSpc>
                <a:spcPct val="120000"/>
              </a:lnSpc>
              <a:spcBef>
                <a:spcPct val="50000"/>
              </a:spcBef>
            </a:pPr>
            <a:r>
              <a:rPr lang="en-US" altLang="zh-CN" sz="2400" dirty="0">
                <a:solidFill>
                  <a:srgbClr val="00B0F0"/>
                </a:solidFill>
                <a:latin typeface="微软雅黑" panose="020B0503020204020204" pitchFamily="34" charset="-122"/>
                <a:ea typeface="微软雅黑" panose="020B0503020204020204" pitchFamily="34" charset="-122"/>
              </a:rPr>
              <a:t>3</a:t>
            </a:r>
            <a:r>
              <a:rPr lang="zh-CN" altLang="en-US" sz="2400" dirty="0">
                <a:solidFill>
                  <a:srgbClr val="00B0F0"/>
                </a:solidFill>
                <a:latin typeface="微软雅黑" panose="020B0503020204020204" pitchFamily="34" charset="-122"/>
                <a:ea typeface="微软雅黑" panose="020B0503020204020204" pitchFamily="34" charset="-122"/>
              </a:rPr>
              <a:t>、退耦电容</a:t>
            </a:r>
            <a:endParaRPr lang="zh-CN" altLang="en-US" sz="2400" dirty="0">
              <a:solidFill>
                <a:srgbClr val="00B0F0"/>
              </a:solidFill>
              <a:latin typeface="微软雅黑" panose="020B0503020204020204" pitchFamily="34" charset="-122"/>
              <a:ea typeface="微软雅黑" panose="020B0503020204020204" pitchFamily="34" charset="-122"/>
            </a:endParaRPr>
          </a:p>
          <a:p>
            <a:pPr>
              <a:lnSpc>
                <a:spcPct val="120000"/>
              </a:lnSpc>
              <a:spcBef>
                <a:spcPct val="50000"/>
              </a:spcBef>
            </a:pPr>
            <a:r>
              <a:rPr lang="zh-CN" altLang="en-US" sz="2000" dirty="0">
                <a:solidFill>
                  <a:schemeClr val="bg1"/>
                </a:solidFill>
                <a:latin typeface="微软雅黑" panose="020B0503020204020204" pitchFamily="34" charset="-122"/>
                <a:ea typeface="微软雅黑" panose="020B0503020204020204" pitchFamily="34" charset="-122"/>
              </a:rPr>
              <a:t>为了解决电源稳定性问题，可以通过增加一个电容来解决，这种用途的电容称为退耦电容。</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6" name="Picture 4" descr="D:\嵌入式系统软件设计\t02-12.jpg"/>
          <p:cNvPicPr>
            <a:picLocks noChangeAspect="1" noChangeArrowheads="1"/>
          </p:cNvPicPr>
          <p:nvPr/>
        </p:nvPicPr>
        <p:blipFill>
          <a:blip r:embed="rId3" cstate="print"/>
          <a:srcRect/>
          <a:stretch>
            <a:fillRect/>
          </a:stretch>
        </p:blipFill>
        <p:spPr bwMode="auto">
          <a:xfrm>
            <a:off x="2657261" y="3033583"/>
            <a:ext cx="1169987" cy="1106488"/>
          </a:xfrm>
          <a:prstGeom prst="rect">
            <a:avLst/>
          </a:prstGeom>
          <a:noFill/>
        </p:spPr>
      </p:pic>
      <p:pic>
        <p:nvPicPr>
          <p:cNvPr id="7" name="Picture 5" descr="D:\嵌入式系统软件设计\t02-13.jpg"/>
          <p:cNvPicPr>
            <a:picLocks noChangeAspect="1" noChangeArrowheads="1"/>
          </p:cNvPicPr>
          <p:nvPr/>
        </p:nvPicPr>
        <p:blipFill>
          <a:blip r:embed="rId4" cstate="print"/>
          <a:srcRect/>
          <a:stretch>
            <a:fillRect/>
          </a:stretch>
        </p:blipFill>
        <p:spPr bwMode="auto">
          <a:xfrm>
            <a:off x="4334648" y="3019296"/>
            <a:ext cx="5121275" cy="2747962"/>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42937" y="1"/>
            <a:ext cx="8171234" cy="739302"/>
          </a:xfrm>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2.3 </a:t>
            </a:r>
            <a:r>
              <a:rPr lang="zh-CN" altLang="en-US" sz="2800" b="1" dirty="0">
                <a:solidFill>
                  <a:schemeClr val="bg1"/>
                </a:solidFill>
                <a:latin typeface="微软雅黑" panose="020B0503020204020204" pitchFamily="34" charset="-122"/>
                <a:ea typeface="微软雅黑" panose="020B0503020204020204" pitchFamily="34" charset="-122"/>
              </a:rPr>
              <a:t>其它一些基础知识</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0308" y="85447"/>
            <a:ext cx="1754654" cy="584885"/>
          </a:xfrm>
          <a:prstGeom prst="rect">
            <a:avLst/>
          </a:prstGeom>
        </p:spPr>
      </p:pic>
      <p:sp>
        <p:nvSpPr>
          <p:cNvPr id="8" name="矩形 7"/>
          <p:cNvSpPr/>
          <p:nvPr/>
        </p:nvSpPr>
        <p:spPr>
          <a:xfrm>
            <a:off x="642688" y="1066862"/>
            <a:ext cx="4097597" cy="461665"/>
          </a:xfrm>
          <a:prstGeom prst="rect">
            <a:avLst/>
          </a:prstGeom>
        </p:spPr>
        <p:txBody>
          <a:bodyPr wrap="none">
            <a:spAutoFit/>
          </a:bodyPr>
          <a:lstStyle/>
          <a:p>
            <a:r>
              <a:rPr lang="en-US" altLang="zh-CN" sz="2400" b="1" dirty="0">
                <a:solidFill>
                  <a:srgbClr val="00B0F0"/>
                </a:solidFill>
                <a:latin typeface="微软雅黑" panose="020B0503020204020204" pitchFamily="34" charset="-122"/>
                <a:ea typeface="微软雅黑" panose="020B0503020204020204" pitchFamily="34" charset="-122"/>
              </a:rPr>
              <a:t>2.3.2 </a:t>
            </a:r>
            <a:r>
              <a:rPr lang="zh-CN" altLang="en-US" sz="2400" b="1" dirty="0">
                <a:solidFill>
                  <a:srgbClr val="00B0F0"/>
                </a:solidFill>
                <a:latin typeface="微软雅黑" panose="020B0503020204020204" pitchFamily="34" charset="-122"/>
                <a:ea typeface="微软雅黑" panose="020B0503020204020204" pitchFamily="34" charset="-122"/>
              </a:rPr>
              <a:t>集电极开路和三态输出</a:t>
            </a:r>
            <a:endParaRPr lang="zh-CN" altLang="en-US" sz="2400" b="1" dirty="0">
              <a:solidFill>
                <a:srgbClr val="00B0F0"/>
              </a:solidFill>
              <a:latin typeface="微软雅黑" panose="020B0503020204020204" pitchFamily="34" charset="-122"/>
              <a:ea typeface="微软雅黑" panose="020B0503020204020204" pitchFamily="34" charset="-122"/>
            </a:endParaRPr>
          </a:p>
        </p:txBody>
      </p:sp>
      <p:sp>
        <p:nvSpPr>
          <p:cNvPr id="9" name="Text Box 10"/>
          <p:cNvSpPr txBox="1">
            <a:spLocks noChangeArrowheads="1"/>
          </p:cNvSpPr>
          <p:nvPr/>
        </p:nvSpPr>
        <p:spPr bwMode="auto">
          <a:xfrm>
            <a:off x="642688" y="1686054"/>
            <a:ext cx="10923236" cy="1428083"/>
          </a:xfrm>
          <a:prstGeom prst="rect">
            <a:avLst/>
          </a:prstGeom>
          <a:noFill/>
          <a:ln w="9525">
            <a:noFill/>
            <a:miter lim="800000"/>
          </a:ln>
          <a:effectLst/>
        </p:spPr>
        <p:txBody>
          <a:bodyPr wrap="square">
            <a:spAutoFit/>
          </a:bodyPr>
          <a:lstStyle/>
          <a:p>
            <a:pPr>
              <a:lnSpc>
                <a:spcPct val="120000"/>
              </a:lnSpc>
              <a:spcBef>
                <a:spcPct val="50000"/>
              </a:spcBef>
            </a:pPr>
            <a:r>
              <a:rPr lang="en-US" altLang="zh-CN" sz="2400" dirty="0">
                <a:solidFill>
                  <a:srgbClr val="00B0F0"/>
                </a:solidFill>
                <a:latin typeface="微软雅黑" panose="020B0503020204020204" pitchFamily="34" charset="-122"/>
                <a:ea typeface="微软雅黑" panose="020B0503020204020204" pitchFamily="34" charset="-122"/>
              </a:rPr>
              <a:t>1</a:t>
            </a:r>
            <a:r>
              <a:rPr lang="zh-CN" altLang="en-US" sz="2400" dirty="0">
                <a:solidFill>
                  <a:srgbClr val="00B0F0"/>
                </a:solidFill>
                <a:latin typeface="微软雅黑" panose="020B0503020204020204" pitchFamily="34" charset="-122"/>
                <a:ea typeface="微软雅黑" panose="020B0503020204020204" pitchFamily="34" charset="-122"/>
              </a:rPr>
              <a:t>、解决总线竞争的方法</a:t>
            </a:r>
            <a:endParaRPr lang="zh-CN" altLang="en-US" sz="2400" dirty="0">
              <a:solidFill>
                <a:srgbClr val="00B0F0"/>
              </a:solidFill>
              <a:latin typeface="微软雅黑" panose="020B0503020204020204" pitchFamily="34" charset="-122"/>
              <a:ea typeface="微软雅黑" panose="020B0503020204020204" pitchFamily="34" charset="-122"/>
            </a:endParaRPr>
          </a:p>
          <a:p>
            <a:pPr>
              <a:lnSpc>
                <a:spcPct val="120000"/>
              </a:lnSpc>
              <a:spcBef>
                <a:spcPct val="50000"/>
              </a:spcBef>
            </a:pPr>
            <a:r>
              <a:rPr lang="zh-CN" altLang="en-US" sz="2000" dirty="0">
                <a:solidFill>
                  <a:schemeClr val="bg1"/>
                </a:solidFill>
                <a:latin typeface="微软雅黑" panose="020B0503020204020204" pitchFamily="34" charset="-122"/>
                <a:ea typeface="微软雅黑" panose="020B0503020204020204" pitchFamily="34" charset="-122"/>
              </a:rPr>
              <a:t>为了解决总线竞争问题，使多个设备的输出可以驱动一个信号，设计出了集电极开路输出的芯片。当多个连接到同一个信号上时，只要有一个是低电压，则这个信号就变成了</a:t>
            </a:r>
            <a:r>
              <a:rPr lang="zh-CN" altLang="en-US" sz="2000" dirty="0" smtClean="0">
                <a:solidFill>
                  <a:schemeClr val="bg1"/>
                </a:solidFill>
                <a:latin typeface="微软雅黑" panose="020B0503020204020204" pitchFamily="34" charset="-122"/>
                <a:ea typeface="微软雅黑" panose="020B0503020204020204" pitchFamily="34" charset="-122"/>
              </a:rPr>
              <a:t>低压</a:t>
            </a:r>
            <a:r>
              <a:rPr lang="zh-CN" altLang="en-US" sz="2000" dirty="0">
                <a:solidFill>
                  <a:schemeClr val="bg1"/>
                </a:solidFill>
                <a:latin typeface="微软雅黑" panose="020B0503020204020204" pitchFamily="34" charset="-122"/>
                <a:ea typeface="微软雅黑" panose="020B0503020204020204" pitchFamily="34" charset="-122"/>
              </a:rPr>
              <a:t>。</a:t>
            </a:r>
            <a:r>
              <a:rPr lang="en-US" altLang="zh-CN" sz="2000" dirty="0">
                <a:solidFill>
                  <a:schemeClr val="bg1"/>
                </a:solidFill>
                <a:latin typeface="微软雅黑" panose="020B0503020204020204" pitchFamily="34" charset="-122"/>
                <a:ea typeface="微软雅黑" panose="020B0503020204020204" pitchFamily="34" charset="-122"/>
              </a:rPr>
              <a:t>—— “</a:t>
            </a:r>
            <a:r>
              <a:rPr lang="zh-CN" altLang="en-US" sz="2000" dirty="0">
                <a:solidFill>
                  <a:srgbClr val="FF3300"/>
                </a:solidFill>
                <a:latin typeface="微软雅黑" panose="020B0503020204020204" pitchFamily="34" charset="-122"/>
                <a:ea typeface="微软雅黑" panose="020B0503020204020204" pitchFamily="34" charset="-122"/>
              </a:rPr>
              <a:t>线与</a:t>
            </a:r>
            <a:r>
              <a:rPr lang="zh-CN" altLang="en-US" sz="2000" dirty="0" smtClean="0">
                <a:solidFill>
                  <a:schemeClr val="bg1"/>
                </a:solidFill>
                <a:latin typeface="微软雅黑" panose="020B0503020204020204" pitchFamily="34" charset="-122"/>
                <a:ea typeface="微软雅黑" panose="020B0503020204020204" pitchFamily="34" charset="-122"/>
              </a:rPr>
              <a:t>”</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 name="Text Box 10"/>
          <p:cNvSpPr txBox="1">
            <a:spLocks noChangeArrowheads="1"/>
          </p:cNvSpPr>
          <p:nvPr/>
        </p:nvSpPr>
        <p:spPr bwMode="auto">
          <a:xfrm>
            <a:off x="642688" y="3566855"/>
            <a:ext cx="10387777" cy="2105192"/>
          </a:xfrm>
          <a:prstGeom prst="rect">
            <a:avLst/>
          </a:prstGeom>
          <a:noFill/>
          <a:ln w="9525">
            <a:noFill/>
            <a:miter lim="800000"/>
          </a:ln>
          <a:effectLst/>
        </p:spPr>
        <p:txBody>
          <a:bodyPr wrap="square">
            <a:spAutoFit/>
          </a:bodyPr>
          <a:lstStyle/>
          <a:p>
            <a:pPr>
              <a:lnSpc>
                <a:spcPct val="120000"/>
              </a:lnSpc>
              <a:spcBef>
                <a:spcPct val="50000"/>
              </a:spcBef>
            </a:pPr>
            <a:r>
              <a:rPr lang="en-US" altLang="zh-CN" sz="2400" dirty="0">
                <a:solidFill>
                  <a:srgbClr val="00B0F0"/>
                </a:solidFill>
                <a:latin typeface="微软雅黑" panose="020B0503020204020204" pitchFamily="34" charset="-122"/>
                <a:ea typeface="微软雅黑" panose="020B0503020204020204" pitchFamily="34" charset="-122"/>
              </a:rPr>
              <a:t>2</a:t>
            </a:r>
            <a:r>
              <a:rPr lang="zh-CN" altLang="en-US" sz="2400" dirty="0">
                <a:solidFill>
                  <a:srgbClr val="00B0F0"/>
                </a:solidFill>
                <a:latin typeface="微软雅黑" panose="020B0503020204020204" pitchFamily="34" charset="-122"/>
                <a:ea typeface="微软雅黑" panose="020B0503020204020204" pitchFamily="34" charset="-122"/>
              </a:rPr>
              <a:t>、应用举例</a:t>
            </a:r>
            <a:r>
              <a:rPr lang="en-US" altLang="zh-CN" sz="2400" dirty="0">
                <a:solidFill>
                  <a:srgbClr val="00B0F0"/>
                </a:solidFill>
                <a:latin typeface="微软雅黑" panose="020B0503020204020204" pitchFamily="34" charset="-122"/>
                <a:ea typeface="微软雅黑" panose="020B0503020204020204" pitchFamily="34" charset="-122"/>
              </a:rPr>
              <a:t>——</a:t>
            </a:r>
            <a:r>
              <a:rPr lang="zh-CN" altLang="en-US" sz="2400" dirty="0">
                <a:solidFill>
                  <a:srgbClr val="FF3300"/>
                </a:solidFill>
                <a:latin typeface="微软雅黑" panose="020B0503020204020204" pitchFamily="34" charset="-122"/>
                <a:ea typeface="微软雅黑" panose="020B0503020204020204" pitchFamily="34" charset="-122"/>
              </a:rPr>
              <a:t>中断请求</a:t>
            </a:r>
            <a:endParaRPr lang="zh-CN" altLang="en-US" sz="2400" dirty="0">
              <a:solidFill>
                <a:srgbClr val="FF3300"/>
              </a:solidFill>
              <a:latin typeface="微软雅黑" panose="020B0503020204020204" pitchFamily="34" charset="-122"/>
              <a:ea typeface="微软雅黑" panose="020B0503020204020204" pitchFamily="34" charset="-122"/>
            </a:endParaRPr>
          </a:p>
          <a:p>
            <a:pPr>
              <a:lnSpc>
                <a:spcPct val="120000"/>
              </a:lnSpc>
              <a:spcBef>
                <a:spcPct val="50000"/>
              </a:spcBef>
            </a:pPr>
            <a:r>
              <a:rPr lang="en-US" altLang="zh-CN" sz="2000" dirty="0">
                <a:solidFill>
                  <a:schemeClr val="bg1"/>
                </a:solidFill>
                <a:latin typeface="微软雅黑" panose="020B0503020204020204" pitchFamily="34" charset="-122"/>
                <a:ea typeface="微软雅黑" panose="020B0503020204020204" pitchFamily="34" charset="-122"/>
              </a:rPr>
              <a:t>1</a:t>
            </a:r>
            <a:r>
              <a:rPr lang="zh-CN" altLang="en-US" sz="2000" dirty="0">
                <a:solidFill>
                  <a:schemeClr val="bg1"/>
                </a:solidFill>
                <a:latin typeface="微软雅黑" panose="020B0503020204020204" pitchFamily="34" charset="-122"/>
                <a:ea typeface="微软雅黑" panose="020B0503020204020204" pitchFamily="34" charset="-122"/>
              </a:rPr>
              <a:t>）一般中断请求是低电压有效；</a:t>
            </a:r>
            <a:endParaRPr lang="zh-CN" altLang="en-US" sz="2000" dirty="0">
              <a:solidFill>
                <a:schemeClr val="bg1"/>
              </a:solidFill>
              <a:latin typeface="微软雅黑" panose="020B0503020204020204" pitchFamily="34" charset="-122"/>
              <a:ea typeface="微软雅黑" panose="020B0503020204020204" pitchFamily="34" charset="-122"/>
            </a:endParaRPr>
          </a:p>
          <a:p>
            <a:pPr>
              <a:lnSpc>
                <a:spcPct val="120000"/>
              </a:lnSpc>
              <a:spcBef>
                <a:spcPct val="50000"/>
              </a:spcBef>
            </a:pPr>
            <a:r>
              <a:rPr lang="en-US" altLang="zh-CN" sz="2000" dirty="0">
                <a:solidFill>
                  <a:schemeClr val="bg1"/>
                </a:solidFill>
                <a:latin typeface="微软雅黑" panose="020B0503020204020204" pitchFamily="34" charset="-122"/>
                <a:ea typeface="微软雅黑" panose="020B0503020204020204" pitchFamily="34" charset="-122"/>
              </a:rPr>
              <a:t>2</a:t>
            </a:r>
            <a:r>
              <a:rPr lang="zh-CN" altLang="en-US" sz="2000" dirty="0">
                <a:solidFill>
                  <a:schemeClr val="bg1"/>
                </a:solidFill>
                <a:latin typeface="微软雅黑" panose="020B0503020204020204" pitchFamily="34" charset="-122"/>
                <a:ea typeface="微软雅黑" panose="020B0503020204020204" pitchFamily="34" charset="-122"/>
              </a:rPr>
              <a:t>）有两个设备需要使用中断请求；</a:t>
            </a:r>
            <a:endParaRPr lang="zh-CN" altLang="en-US" sz="2000" dirty="0">
              <a:solidFill>
                <a:schemeClr val="bg1"/>
              </a:solidFill>
              <a:latin typeface="微软雅黑" panose="020B0503020204020204" pitchFamily="34" charset="-122"/>
              <a:ea typeface="微软雅黑" panose="020B0503020204020204" pitchFamily="34" charset="-122"/>
            </a:endParaRPr>
          </a:p>
          <a:p>
            <a:pPr>
              <a:lnSpc>
                <a:spcPct val="120000"/>
              </a:lnSpc>
              <a:spcBef>
                <a:spcPct val="50000"/>
              </a:spcBef>
            </a:pPr>
            <a:r>
              <a:rPr lang="en-US" altLang="zh-CN" sz="2000" dirty="0">
                <a:solidFill>
                  <a:schemeClr val="bg1"/>
                </a:solidFill>
                <a:latin typeface="微软雅黑" panose="020B0503020204020204" pitchFamily="34" charset="-122"/>
                <a:ea typeface="微软雅黑" panose="020B0503020204020204" pitchFamily="34" charset="-122"/>
              </a:rPr>
              <a:t>3</a:t>
            </a:r>
            <a:r>
              <a:rPr lang="zh-CN" altLang="en-US" sz="2000" dirty="0">
                <a:solidFill>
                  <a:schemeClr val="bg1"/>
                </a:solidFill>
                <a:latin typeface="微软雅黑" panose="020B0503020204020204" pitchFamily="34" charset="-122"/>
                <a:ea typeface="微软雅黑" panose="020B0503020204020204" pitchFamily="34" charset="-122"/>
              </a:rPr>
              <a:t>）上（下）拉电阻的作用。</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42937" y="1"/>
            <a:ext cx="8171234" cy="739302"/>
          </a:xfrm>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2.3 </a:t>
            </a:r>
            <a:r>
              <a:rPr lang="zh-CN" altLang="en-US" sz="2800" b="1" dirty="0">
                <a:solidFill>
                  <a:schemeClr val="bg1"/>
                </a:solidFill>
                <a:latin typeface="微软雅黑" panose="020B0503020204020204" pitchFamily="34" charset="-122"/>
                <a:ea typeface="微软雅黑" panose="020B0503020204020204" pitchFamily="34" charset="-122"/>
              </a:rPr>
              <a:t>其它一些基础知识</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0308" y="85447"/>
            <a:ext cx="1754654" cy="584885"/>
          </a:xfrm>
          <a:prstGeom prst="rect">
            <a:avLst/>
          </a:prstGeom>
        </p:spPr>
      </p:pic>
      <p:pic>
        <p:nvPicPr>
          <p:cNvPr id="7" name="Picture 4" descr="D:\嵌入式系统软件设计\t02-14.jpg"/>
          <p:cNvPicPr>
            <a:picLocks noChangeAspect="1" noChangeArrowheads="1"/>
          </p:cNvPicPr>
          <p:nvPr/>
        </p:nvPicPr>
        <p:blipFill>
          <a:blip r:embed="rId3" cstate="print"/>
          <a:srcRect/>
          <a:stretch>
            <a:fillRect/>
          </a:stretch>
        </p:blipFill>
        <p:spPr bwMode="auto">
          <a:xfrm>
            <a:off x="2146172" y="1131329"/>
            <a:ext cx="5135562" cy="5297487"/>
          </a:xfrm>
          <a:prstGeom prst="rect">
            <a:avLst/>
          </a:prstGeom>
          <a:noFill/>
        </p:spPr>
      </p:pic>
      <p:sp>
        <p:nvSpPr>
          <p:cNvPr id="11" name="Text Box 5"/>
          <p:cNvSpPr txBox="1">
            <a:spLocks noChangeArrowheads="1"/>
          </p:cNvSpPr>
          <p:nvPr/>
        </p:nvSpPr>
        <p:spPr bwMode="auto">
          <a:xfrm>
            <a:off x="7516496" y="1131329"/>
            <a:ext cx="2468562" cy="1169038"/>
          </a:xfrm>
          <a:prstGeom prst="rect">
            <a:avLst/>
          </a:prstGeom>
          <a:noFill/>
          <a:ln w="9525">
            <a:noFill/>
            <a:miter lim="800000"/>
          </a:ln>
          <a:effectLst/>
        </p:spPr>
        <p:txBody>
          <a:bodyPr>
            <a:spAutoFit/>
          </a:bodyPr>
          <a:lstStyle/>
          <a:p>
            <a:pPr algn="l">
              <a:lnSpc>
                <a:spcPct val="120000"/>
              </a:lnSpc>
              <a:spcBef>
                <a:spcPct val="50000"/>
              </a:spcBef>
            </a:pPr>
            <a:r>
              <a:rPr lang="zh-CN" altLang="en-US" sz="2000" dirty="0" smtClean="0">
                <a:solidFill>
                  <a:schemeClr val="bg1"/>
                </a:solidFill>
                <a:latin typeface="微软雅黑" panose="020B0503020204020204" pitchFamily="34" charset="-122"/>
                <a:ea typeface="微软雅黑" panose="020B0503020204020204" pitchFamily="34" charset="-122"/>
              </a:rPr>
              <a:t>能否</a:t>
            </a:r>
            <a:r>
              <a:rPr lang="zh-CN" altLang="en-US" sz="2000" dirty="0">
                <a:solidFill>
                  <a:schemeClr val="bg1"/>
                </a:solidFill>
                <a:latin typeface="微软雅黑" panose="020B0503020204020204" pitchFamily="34" charset="-122"/>
                <a:ea typeface="微软雅黑" panose="020B0503020204020204" pitchFamily="34" charset="-122"/>
              </a:rPr>
              <a:t>不要上拉电阻直接将芯片</a:t>
            </a:r>
            <a:r>
              <a:rPr lang="en-US" altLang="zh-CN" sz="2000" dirty="0">
                <a:solidFill>
                  <a:schemeClr val="bg1"/>
                </a:solidFill>
                <a:latin typeface="微软雅黑" panose="020B0503020204020204" pitchFamily="34" charset="-122"/>
                <a:ea typeface="微软雅黑" panose="020B0503020204020204" pitchFamily="34" charset="-122"/>
              </a:rPr>
              <a:t>1</a:t>
            </a:r>
            <a:r>
              <a:rPr lang="zh-CN" altLang="en-US" sz="2000" dirty="0">
                <a:solidFill>
                  <a:schemeClr val="bg1"/>
                </a:solidFill>
                <a:latin typeface="微软雅黑" panose="020B0503020204020204" pitchFamily="34" charset="-122"/>
                <a:ea typeface="微软雅黑" panose="020B0503020204020204" pitchFamily="34" charset="-122"/>
              </a:rPr>
              <a:t>和</a:t>
            </a:r>
            <a:r>
              <a:rPr lang="en-US" altLang="zh-CN" sz="2000" dirty="0">
                <a:solidFill>
                  <a:schemeClr val="bg1"/>
                </a:solidFill>
                <a:latin typeface="微软雅黑" panose="020B0503020204020204" pitchFamily="34" charset="-122"/>
                <a:ea typeface="微软雅黑" panose="020B0503020204020204" pitchFamily="34" charset="-122"/>
              </a:rPr>
              <a:t>2</a:t>
            </a:r>
            <a:r>
              <a:rPr lang="zh-CN" altLang="en-US" sz="2000" dirty="0">
                <a:solidFill>
                  <a:schemeClr val="bg1"/>
                </a:solidFill>
                <a:latin typeface="微软雅黑" panose="020B0503020204020204" pitchFamily="34" charset="-122"/>
                <a:ea typeface="微软雅黑" panose="020B0503020204020204" pitchFamily="34" charset="-122"/>
              </a:rPr>
              <a:t>的输出接到电源</a:t>
            </a:r>
            <a:r>
              <a:rPr lang="en-US" altLang="zh-CN" sz="2000" dirty="0">
                <a:solidFill>
                  <a:schemeClr val="bg1"/>
                </a:solidFill>
                <a:latin typeface="微软雅黑" panose="020B0503020204020204" pitchFamily="34" charset="-122"/>
                <a:ea typeface="微软雅黑" panose="020B0503020204020204" pitchFamily="34" charset="-122"/>
              </a:rPr>
              <a:t>VCC</a:t>
            </a:r>
            <a:r>
              <a:rPr lang="zh-CN" altLang="en-US" sz="2000" dirty="0">
                <a:solidFill>
                  <a:schemeClr val="bg1"/>
                </a:solidFill>
                <a:latin typeface="微软雅黑" panose="020B0503020204020204" pitchFamily="34" charset="-122"/>
                <a:ea typeface="微软雅黑" panose="020B0503020204020204" pitchFamily="34" charset="-122"/>
              </a:rPr>
              <a:t>上？</a:t>
            </a:r>
            <a:endParaRPr lang="zh-CN" altLang="en-US" sz="2000" dirty="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p14="http://schemas.microsoft.com/office/powerpoint/2010/main">
        <mc:Choice Requires="p14">
          <p:contentPart r:id="rId4" p14:bwMode="auto">
            <p14:nvContentPartPr>
              <p14:cNvPr id="3" name="墨迹 2"/>
              <p14:cNvContentPartPr/>
              <p14:nvPr/>
            </p14:nvContentPartPr>
            <p14:xfrm>
              <a:off x="3486150" y="2857500"/>
              <a:ext cx="147320" cy="323850"/>
            </p14:xfrm>
          </p:contentPart>
        </mc:Choice>
        <mc:Fallback xmlns="">
          <p:pic>
            <p:nvPicPr>
              <p:cNvPr id="3" name="墨迹 2"/>
            </p:nvPicPr>
            <p:blipFill>
              <a:blip r:embed="rId5"/>
            </p:blipFill>
            <p:spPr>
              <a:xfrm>
                <a:off x="3486150" y="2857500"/>
                <a:ext cx="147320" cy="32385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5" name="墨迹 4"/>
              <p14:cNvContentPartPr/>
              <p14:nvPr/>
            </p14:nvContentPartPr>
            <p14:xfrm>
              <a:off x="3433445" y="2857500"/>
              <a:ext cx="247650" cy="480695"/>
            </p14:xfrm>
          </p:contentPart>
        </mc:Choice>
        <mc:Fallback xmlns="">
          <p:pic>
            <p:nvPicPr>
              <p:cNvPr id="5" name="墨迹 4"/>
            </p:nvPicPr>
            <p:blipFill>
              <a:blip r:embed="rId7"/>
            </p:blipFill>
            <p:spPr>
              <a:xfrm>
                <a:off x="3433445" y="2857500"/>
                <a:ext cx="247650" cy="480695"/>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6" name="墨迹 5"/>
              <p14:cNvContentPartPr/>
              <p14:nvPr/>
            </p14:nvContentPartPr>
            <p14:xfrm>
              <a:off x="3438525" y="4552950"/>
              <a:ext cx="280670" cy="471170"/>
            </p14:xfrm>
          </p:contentPart>
        </mc:Choice>
        <mc:Fallback xmlns="">
          <p:pic>
            <p:nvPicPr>
              <p:cNvPr id="6" name="墨迹 5"/>
            </p:nvPicPr>
            <p:blipFill>
              <a:blip r:embed="rId9"/>
            </p:blipFill>
            <p:spPr>
              <a:xfrm>
                <a:off x="3438525" y="4552950"/>
                <a:ext cx="280670" cy="47117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8" name="墨迹 7"/>
              <p14:cNvContentPartPr/>
              <p14:nvPr/>
            </p14:nvContentPartPr>
            <p14:xfrm>
              <a:off x="3448050" y="4495800"/>
              <a:ext cx="295275" cy="394970"/>
            </p14:xfrm>
          </p:contentPart>
        </mc:Choice>
        <mc:Fallback xmlns="">
          <p:pic>
            <p:nvPicPr>
              <p:cNvPr id="8" name="墨迹 7"/>
            </p:nvPicPr>
            <p:blipFill>
              <a:blip r:embed="rId11"/>
            </p:blipFill>
            <p:spPr>
              <a:xfrm>
                <a:off x="3448050" y="4495800"/>
                <a:ext cx="295275" cy="39497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9" name="墨迹 8"/>
              <p14:cNvContentPartPr/>
              <p14:nvPr/>
            </p14:nvContentPartPr>
            <p14:xfrm>
              <a:off x="4166870" y="1257300"/>
              <a:ext cx="281305" cy="33020"/>
            </p14:xfrm>
          </p:contentPart>
        </mc:Choice>
        <mc:Fallback xmlns="">
          <p:pic>
            <p:nvPicPr>
              <p:cNvPr id="9" name="墨迹 8"/>
            </p:nvPicPr>
            <p:blipFill>
              <a:blip r:embed="rId13"/>
            </p:blipFill>
            <p:spPr>
              <a:xfrm>
                <a:off x="4166870" y="1257300"/>
                <a:ext cx="281305" cy="3302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0" name="墨迹 9"/>
              <p14:cNvContentPartPr/>
              <p14:nvPr/>
            </p14:nvContentPartPr>
            <p14:xfrm>
              <a:off x="4324350" y="1171575"/>
              <a:ext cx="360" cy="280670"/>
            </p14:xfrm>
          </p:contentPart>
        </mc:Choice>
        <mc:Fallback xmlns="">
          <p:pic>
            <p:nvPicPr>
              <p:cNvPr id="10" name="墨迹 9"/>
            </p:nvPicPr>
            <p:blipFill>
              <a:blip r:embed="rId15"/>
            </p:blipFill>
            <p:spPr>
              <a:xfrm>
                <a:off x="4324350" y="1171575"/>
                <a:ext cx="360" cy="28067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2" name="墨迹 11"/>
              <p14:cNvContentPartPr/>
              <p14:nvPr/>
            </p14:nvContentPartPr>
            <p14:xfrm>
              <a:off x="4562475" y="1219200"/>
              <a:ext cx="480695" cy="604520"/>
            </p14:xfrm>
          </p:contentPart>
        </mc:Choice>
        <mc:Fallback xmlns="">
          <p:pic>
            <p:nvPicPr>
              <p:cNvPr id="12" name="墨迹 11"/>
            </p:nvPicPr>
            <p:blipFill>
              <a:blip r:embed="rId17"/>
            </p:blipFill>
            <p:spPr>
              <a:xfrm>
                <a:off x="4562475" y="1219200"/>
                <a:ext cx="480695" cy="60452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3" name="墨迹 12"/>
              <p14:cNvContentPartPr/>
              <p14:nvPr/>
            </p14:nvContentPartPr>
            <p14:xfrm>
              <a:off x="4572000" y="1266825"/>
              <a:ext cx="304800" cy="360"/>
            </p14:xfrm>
          </p:contentPart>
        </mc:Choice>
        <mc:Fallback xmlns="">
          <p:pic>
            <p:nvPicPr>
              <p:cNvPr id="13" name="墨迹 12"/>
            </p:nvPicPr>
            <p:blipFill>
              <a:blip r:embed="rId19"/>
            </p:blipFill>
            <p:spPr>
              <a:xfrm>
                <a:off x="4572000" y="1266825"/>
                <a:ext cx="304800" cy="36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4" name="墨迹 13"/>
              <p14:cNvContentPartPr/>
              <p14:nvPr/>
            </p14:nvContentPartPr>
            <p14:xfrm>
              <a:off x="5205095" y="1295400"/>
              <a:ext cx="581025" cy="566420"/>
            </p14:xfrm>
          </p:contentPart>
        </mc:Choice>
        <mc:Fallback xmlns="">
          <p:pic>
            <p:nvPicPr>
              <p:cNvPr id="14" name="墨迹 13"/>
            </p:nvPicPr>
            <p:blipFill>
              <a:blip r:embed="rId21"/>
            </p:blipFill>
            <p:spPr>
              <a:xfrm>
                <a:off x="5205095" y="1295400"/>
                <a:ext cx="581025" cy="566420"/>
              </a:xfrm>
              <a:prstGeom prst="rect"/>
            </p:spPr>
          </p:pic>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42937" y="1"/>
            <a:ext cx="8171234" cy="739302"/>
          </a:xfrm>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2.3 </a:t>
            </a:r>
            <a:r>
              <a:rPr lang="zh-CN" altLang="en-US" sz="2800" b="1" dirty="0">
                <a:solidFill>
                  <a:schemeClr val="bg1"/>
                </a:solidFill>
                <a:latin typeface="微软雅黑" panose="020B0503020204020204" pitchFamily="34" charset="-122"/>
                <a:ea typeface="微软雅黑" panose="020B0503020204020204" pitchFamily="34" charset="-122"/>
              </a:rPr>
              <a:t>其它一些基础知识</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0308" y="85447"/>
            <a:ext cx="1754654" cy="584885"/>
          </a:xfrm>
          <a:prstGeom prst="rect">
            <a:avLst/>
          </a:prstGeom>
        </p:spPr>
      </p:pic>
      <p:sp>
        <p:nvSpPr>
          <p:cNvPr id="8" name="矩形 7"/>
          <p:cNvSpPr/>
          <p:nvPr/>
        </p:nvSpPr>
        <p:spPr>
          <a:xfrm>
            <a:off x="642688" y="1066862"/>
            <a:ext cx="4097597" cy="461665"/>
          </a:xfrm>
          <a:prstGeom prst="rect">
            <a:avLst/>
          </a:prstGeom>
        </p:spPr>
        <p:txBody>
          <a:bodyPr wrap="none">
            <a:spAutoFit/>
          </a:bodyPr>
          <a:lstStyle/>
          <a:p>
            <a:r>
              <a:rPr lang="en-US" altLang="zh-CN" sz="2400" b="1" dirty="0">
                <a:solidFill>
                  <a:srgbClr val="00B0F0"/>
                </a:solidFill>
                <a:latin typeface="微软雅黑" panose="020B0503020204020204" pitchFamily="34" charset="-122"/>
                <a:ea typeface="微软雅黑" panose="020B0503020204020204" pitchFamily="34" charset="-122"/>
              </a:rPr>
              <a:t>2.3.2 </a:t>
            </a:r>
            <a:r>
              <a:rPr lang="zh-CN" altLang="en-US" sz="2400" b="1" dirty="0">
                <a:solidFill>
                  <a:srgbClr val="00B0F0"/>
                </a:solidFill>
                <a:latin typeface="微软雅黑" panose="020B0503020204020204" pitchFamily="34" charset="-122"/>
                <a:ea typeface="微软雅黑" panose="020B0503020204020204" pitchFamily="34" charset="-122"/>
              </a:rPr>
              <a:t>集电极开路和三态输出</a:t>
            </a:r>
            <a:endParaRPr lang="zh-CN" altLang="en-US" sz="2400" b="1" dirty="0">
              <a:solidFill>
                <a:srgbClr val="00B0F0"/>
              </a:solidFill>
              <a:latin typeface="微软雅黑" panose="020B0503020204020204" pitchFamily="34" charset="-122"/>
              <a:ea typeface="微软雅黑" panose="020B0503020204020204" pitchFamily="34" charset="-122"/>
            </a:endParaRPr>
          </a:p>
        </p:txBody>
      </p:sp>
      <p:sp>
        <p:nvSpPr>
          <p:cNvPr id="9" name="Text Box 10"/>
          <p:cNvSpPr txBox="1">
            <a:spLocks noChangeArrowheads="1"/>
          </p:cNvSpPr>
          <p:nvPr/>
        </p:nvSpPr>
        <p:spPr bwMode="auto">
          <a:xfrm>
            <a:off x="642688" y="1702825"/>
            <a:ext cx="10923236" cy="2105192"/>
          </a:xfrm>
          <a:prstGeom prst="rect">
            <a:avLst/>
          </a:prstGeom>
          <a:noFill/>
          <a:ln w="9525">
            <a:noFill/>
            <a:miter lim="800000"/>
          </a:ln>
          <a:effectLst/>
        </p:spPr>
        <p:txBody>
          <a:bodyPr wrap="square">
            <a:spAutoFit/>
          </a:bodyPr>
          <a:lstStyle/>
          <a:p>
            <a:pPr>
              <a:lnSpc>
                <a:spcPct val="120000"/>
              </a:lnSpc>
              <a:spcBef>
                <a:spcPct val="50000"/>
              </a:spcBef>
            </a:pPr>
            <a:r>
              <a:rPr lang="en-US" altLang="zh-CN" sz="2400" dirty="0">
                <a:solidFill>
                  <a:srgbClr val="00B0F0"/>
                </a:solidFill>
                <a:latin typeface="微软雅黑" panose="020B0503020204020204" pitchFamily="34" charset="-122"/>
                <a:ea typeface="微软雅黑" panose="020B0503020204020204" pitchFamily="34" charset="-122"/>
              </a:rPr>
              <a:t>3</a:t>
            </a:r>
            <a:r>
              <a:rPr lang="zh-CN" altLang="en-US" sz="2400" dirty="0">
                <a:solidFill>
                  <a:srgbClr val="00B0F0"/>
                </a:solidFill>
                <a:latin typeface="微软雅黑" panose="020B0503020204020204" pitchFamily="34" charset="-122"/>
                <a:ea typeface="微软雅黑" panose="020B0503020204020204" pitchFamily="34" charset="-122"/>
              </a:rPr>
              <a:t>、三态门</a:t>
            </a:r>
            <a:endParaRPr lang="zh-CN" altLang="en-US" sz="2400" dirty="0">
              <a:solidFill>
                <a:srgbClr val="00B0F0"/>
              </a:solidFill>
              <a:latin typeface="微软雅黑" panose="020B0503020204020204" pitchFamily="34" charset="-122"/>
              <a:ea typeface="微软雅黑" panose="020B0503020204020204" pitchFamily="34" charset="-122"/>
            </a:endParaRPr>
          </a:p>
          <a:p>
            <a:pPr>
              <a:lnSpc>
                <a:spcPct val="120000"/>
              </a:lnSpc>
              <a:spcBef>
                <a:spcPct val="50000"/>
              </a:spcBef>
            </a:pPr>
            <a:r>
              <a:rPr lang="zh-CN" altLang="en-US" sz="2000" dirty="0">
                <a:solidFill>
                  <a:srgbClr val="FF3300"/>
                </a:solidFill>
                <a:latin typeface="微软雅黑" panose="020B0503020204020204" pitchFamily="34" charset="-122"/>
                <a:ea typeface="微软雅黑" panose="020B0503020204020204" pitchFamily="34" charset="-122"/>
              </a:rPr>
              <a:t>标准元件输出：</a:t>
            </a:r>
            <a:r>
              <a:rPr lang="zh-CN" altLang="en-US" sz="2000" dirty="0">
                <a:solidFill>
                  <a:schemeClr val="bg1"/>
                </a:solidFill>
                <a:latin typeface="微软雅黑" panose="020B0503020204020204" pitchFamily="34" charset="-122"/>
                <a:ea typeface="微软雅黑" panose="020B0503020204020204" pitchFamily="34" charset="-122"/>
              </a:rPr>
              <a:t>高电压、低电压</a:t>
            </a:r>
            <a:endParaRPr lang="zh-CN" altLang="en-US" sz="2000" dirty="0">
              <a:solidFill>
                <a:schemeClr val="bg1"/>
              </a:solidFill>
              <a:latin typeface="微软雅黑" panose="020B0503020204020204" pitchFamily="34" charset="-122"/>
              <a:ea typeface="微软雅黑" panose="020B0503020204020204" pitchFamily="34" charset="-122"/>
            </a:endParaRPr>
          </a:p>
          <a:p>
            <a:pPr>
              <a:lnSpc>
                <a:spcPct val="120000"/>
              </a:lnSpc>
              <a:spcBef>
                <a:spcPct val="50000"/>
              </a:spcBef>
            </a:pPr>
            <a:r>
              <a:rPr lang="zh-CN" altLang="en-US" sz="2000" dirty="0">
                <a:solidFill>
                  <a:srgbClr val="FF3300"/>
                </a:solidFill>
                <a:latin typeface="微软雅黑" panose="020B0503020204020204" pitchFamily="34" charset="-122"/>
                <a:ea typeface="微软雅黑" panose="020B0503020204020204" pitchFamily="34" charset="-122"/>
              </a:rPr>
              <a:t>集电极开放的元件输出：</a:t>
            </a:r>
            <a:r>
              <a:rPr lang="zh-CN" altLang="en-US" sz="2000" dirty="0">
                <a:solidFill>
                  <a:schemeClr val="bg1"/>
                </a:solidFill>
                <a:latin typeface="微软雅黑" panose="020B0503020204020204" pitchFamily="34" charset="-122"/>
                <a:ea typeface="微软雅黑" panose="020B0503020204020204" pitchFamily="34" charset="-122"/>
              </a:rPr>
              <a:t>低电压、浮动状态</a:t>
            </a:r>
            <a:endParaRPr lang="zh-CN" altLang="en-US" sz="2000" dirty="0">
              <a:solidFill>
                <a:schemeClr val="bg1"/>
              </a:solidFill>
              <a:latin typeface="微软雅黑" panose="020B0503020204020204" pitchFamily="34" charset="-122"/>
              <a:ea typeface="微软雅黑" panose="020B0503020204020204" pitchFamily="34" charset="-122"/>
            </a:endParaRPr>
          </a:p>
          <a:p>
            <a:pPr>
              <a:lnSpc>
                <a:spcPct val="120000"/>
              </a:lnSpc>
              <a:spcBef>
                <a:spcPct val="50000"/>
              </a:spcBef>
            </a:pPr>
            <a:r>
              <a:rPr lang="zh-CN" altLang="en-US" sz="2000" dirty="0">
                <a:solidFill>
                  <a:srgbClr val="FF3300"/>
                </a:solidFill>
                <a:latin typeface="微软雅黑" panose="020B0503020204020204" pitchFamily="34" charset="-122"/>
                <a:ea typeface="微软雅黑" panose="020B0503020204020204" pitchFamily="34" charset="-122"/>
              </a:rPr>
              <a:t>三态门：</a:t>
            </a:r>
            <a:r>
              <a:rPr lang="zh-CN" altLang="en-US" sz="2000" dirty="0">
                <a:solidFill>
                  <a:schemeClr val="bg1"/>
                </a:solidFill>
                <a:latin typeface="微软雅黑" panose="020B0503020204020204" pitchFamily="34" charset="-122"/>
                <a:ea typeface="微软雅黑" panose="020B0503020204020204" pitchFamily="34" charset="-122"/>
              </a:rPr>
              <a:t>高电压、低电压和浮</a:t>
            </a:r>
            <a:r>
              <a:rPr lang="zh-CN" altLang="en-US" sz="2000" dirty="0" smtClean="0">
                <a:solidFill>
                  <a:schemeClr val="bg1"/>
                </a:solidFill>
                <a:latin typeface="微软雅黑" panose="020B0503020204020204" pitchFamily="34" charset="-122"/>
                <a:ea typeface="微软雅黑" panose="020B0503020204020204" pitchFamily="34" charset="-122"/>
              </a:rPr>
              <a:t>”</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7" name="Text Box 4"/>
          <p:cNvSpPr txBox="1">
            <a:spLocks noChangeArrowheads="1"/>
          </p:cNvSpPr>
          <p:nvPr/>
        </p:nvSpPr>
        <p:spPr bwMode="auto">
          <a:xfrm>
            <a:off x="642688" y="4349768"/>
            <a:ext cx="6573837" cy="400110"/>
          </a:xfrm>
          <a:prstGeom prst="rect">
            <a:avLst/>
          </a:prstGeom>
          <a:noFill/>
          <a:ln w="9525">
            <a:noFill/>
            <a:miter lim="800000"/>
          </a:ln>
          <a:effectLst/>
        </p:spPr>
        <p:txBody>
          <a:bodyPr>
            <a:spAutoFit/>
          </a:bodyPr>
          <a:lstStyle/>
          <a:p>
            <a:pPr algn="l">
              <a:spcBef>
                <a:spcPct val="50000"/>
              </a:spcBef>
            </a:pPr>
            <a:r>
              <a:rPr lang="zh-CN" altLang="en-US" sz="2000" dirty="0">
                <a:solidFill>
                  <a:schemeClr val="bg1"/>
                </a:solidFill>
                <a:latin typeface="微软雅黑" panose="020B0503020204020204" pitchFamily="34" charset="-122"/>
                <a:ea typeface="微软雅黑" panose="020B0503020204020204" pitchFamily="34" charset="-122"/>
              </a:rPr>
              <a:t>浮动状态有时也称为</a:t>
            </a:r>
            <a:r>
              <a:rPr lang="zh-CN" altLang="en-US" sz="2000" dirty="0">
                <a:solidFill>
                  <a:srgbClr val="FF3300"/>
                </a:solidFill>
                <a:latin typeface="微软雅黑" panose="020B0503020204020204" pitchFamily="34" charset="-122"/>
                <a:ea typeface="微软雅黑" panose="020B0503020204020204" pitchFamily="34" charset="-122"/>
              </a:rPr>
              <a:t>高阻态</a:t>
            </a:r>
            <a:r>
              <a:rPr lang="zh-CN" altLang="en-US" sz="2000" dirty="0">
                <a:solidFill>
                  <a:schemeClr val="bg1"/>
                </a:solidFill>
                <a:latin typeface="微软雅黑" panose="020B0503020204020204" pitchFamily="34" charset="-122"/>
                <a:ea typeface="微软雅黑" panose="020B0503020204020204" pitchFamily="34" charset="-122"/>
              </a:rPr>
              <a:t>。</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11" name="Picture 2" descr="D:\嵌入式系统软件设计\t02-15.jpg"/>
          <p:cNvPicPr>
            <a:picLocks noChangeAspect="1" noChangeArrowheads="1"/>
          </p:cNvPicPr>
          <p:nvPr/>
        </p:nvPicPr>
        <p:blipFill>
          <a:blip r:embed="rId3" cstate="print"/>
          <a:srcRect/>
          <a:stretch>
            <a:fillRect/>
          </a:stretch>
        </p:blipFill>
        <p:spPr bwMode="auto">
          <a:xfrm>
            <a:off x="5865855" y="1702825"/>
            <a:ext cx="5644513" cy="4533218"/>
          </a:xfrm>
          <a:prstGeom prst="rect">
            <a:avLst/>
          </a:prstGeom>
          <a:noFill/>
        </p:spPr>
      </p:pic>
      <mc:AlternateContent xmlns:mc="http://schemas.openxmlformats.org/markup-compatibility/2006" xmlns:p14="http://schemas.microsoft.com/office/powerpoint/2010/main">
        <mc:Choice Requires="p14">
          <p:contentPart r:id="rId4" p14:bwMode="auto">
            <p14:nvContentPartPr>
              <p14:cNvPr id="3" name="墨迹 2"/>
              <p14:cNvContentPartPr/>
              <p14:nvPr/>
            </p14:nvContentPartPr>
            <p14:xfrm>
              <a:off x="2900045" y="2524125"/>
              <a:ext cx="1538605" cy="271145"/>
            </p14:xfrm>
          </p:contentPart>
        </mc:Choice>
        <mc:Fallback xmlns="">
          <p:pic>
            <p:nvPicPr>
              <p:cNvPr id="3" name="墨迹 2"/>
            </p:nvPicPr>
            <p:blipFill>
              <a:blip r:embed="rId5"/>
            </p:blipFill>
            <p:spPr>
              <a:xfrm>
                <a:off x="2900045" y="2524125"/>
                <a:ext cx="1538605" cy="271145"/>
              </a:xfrm>
              <a:prstGeom prst="rect"/>
            </p:spPr>
          </p:pic>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42937" y="1"/>
            <a:ext cx="8171234" cy="739302"/>
          </a:xfrm>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2.3 </a:t>
            </a:r>
            <a:r>
              <a:rPr lang="zh-CN" altLang="en-US" sz="2800" b="1" dirty="0">
                <a:solidFill>
                  <a:schemeClr val="bg1"/>
                </a:solidFill>
                <a:latin typeface="微软雅黑" panose="020B0503020204020204" pitchFamily="34" charset="-122"/>
                <a:ea typeface="微软雅黑" panose="020B0503020204020204" pitchFamily="34" charset="-122"/>
              </a:rPr>
              <a:t>其它一些基础知识</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0308" y="85447"/>
            <a:ext cx="1754654" cy="584885"/>
          </a:xfrm>
          <a:prstGeom prst="rect">
            <a:avLst/>
          </a:prstGeom>
        </p:spPr>
      </p:pic>
      <p:sp>
        <p:nvSpPr>
          <p:cNvPr id="8" name="矩形 7"/>
          <p:cNvSpPr/>
          <p:nvPr/>
        </p:nvSpPr>
        <p:spPr>
          <a:xfrm>
            <a:off x="642688" y="1066862"/>
            <a:ext cx="4405373" cy="461665"/>
          </a:xfrm>
          <a:prstGeom prst="rect">
            <a:avLst/>
          </a:prstGeom>
        </p:spPr>
        <p:txBody>
          <a:bodyPr wrap="none">
            <a:spAutoFit/>
          </a:bodyPr>
          <a:lstStyle/>
          <a:p>
            <a:r>
              <a:rPr lang="en-US" altLang="zh-CN" sz="2400" b="1" dirty="0">
                <a:solidFill>
                  <a:srgbClr val="00B0F0"/>
                </a:solidFill>
                <a:latin typeface="微软雅黑" panose="020B0503020204020204" pitchFamily="34" charset="-122"/>
                <a:ea typeface="微软雅黑" panose="020B0503020204020204" pitchFamily="34" charset="-122"/>
              </a:rPr>
              <a:t>2.3.3 </a:t>
            </a:r>
            <a:r>
              <a:rPr lang="zh-CN" altLang="en-US" sz="2400" b="1" dirty="0">
                <a:solidFill>
                  <a:srgbClr val="00B0F0"/>
                </a:solidFill>
                <a:latin typeface="微软雅黑" panose="020B0503020204020204" pitchFamily="34" charset="-122"/>
                <a:ea typeface="微软雅黑" panose="020B0503020204020204" pitchFamily="34" charset="-122"/>
              </a:rPr>
              <a:t>浮动信号（多驱动信号）</a:t>
            </a:r>
            <a:endParaRPr lang="zh-CN" altLang="en-US" sz="2400" b="1" dirty="0">
              <a:solidFill>
                <a:srgbClr val="00B0F0"/>
              </a:solidFill>
              <a:latin typeface="微软雅黑" panose="020B0503020204020204" pitchFamily="34" charset="-122"/>
              <a:ea typeface="微软雅黑" panose="020B0503020204020204" pitchFamily="34" charset="-122"/>
            </a:endParaRPr>
          </a:p>
        </p:txBody>
      </p:sp>
      <p:sp>
        <p:nvSpPr>
          <p:cNvPr id="9" name="Text Box 10"/>
          <p:cNvSpPr txBox="1">
            <a:spLocks noChangeArrowheads="1"/>
          </p:cNvSpPr>
          <p:nvPr/>
        </p:nvSpPr>
        <p:spPr bwMode="auto">
          <a:xfrm>
            <a:off x="642688" y="1702825"/>
            <a:ext cx="10923236" cy="1396793"/>
          </a:xfrm>
          <a:prstGeom prst="rect">
            <a:avLst/>
          </a:prstGeom>
          <a:noFill/>
          <a:ln w="9525">
            <a:noFill/>
            <a:miter lim="800000"/>
          </a:ln>
          <a:effectLst/>
        </p:spPr>
        <p:txBody>
          <a:bodyPr wrap="square">
            <a:spAutoFit/>
          </a:bodyPr>
          <a:lstStyle/>
          <a:p>
            <a:pPr>
              <a:lnSpc>
                <a:spcPct val="120000"/>
              </a:lnSpc>
              <a:spcBef>
                <a:spcPct val="50000"/>
              </a:spcBef>
            </a:pPr>
            <a:r>
              <a:rPr lang="zh-CN" altLang="en-US" sz="2400" dirty="0">
                <a:solidFill>
                  <a:srgbClr val="00B0F0"/>
                </a:solidFill>
                <a:latin typeface="微软雅黑" panose="020B0503020204020204" pitchFamily="34" charset="-122"/>
                <a:ea typeface="微软雅黑" panose="020B0503020204020204" pitchFamily="34" charset="-122"/>
              </a:rPr>
              <a:t>问题</a:t>
            </a:r>
            <a:r>
              <a:rPr lang="en-US" altLang="zh-CN" sz="2400" dirty="0">
                <a:solidFill>
                  <a:srgbClr val="00B0F0"/>
                </a:solidFill>
                <a:latin typeface="微软雅黑" panose="020B0503020204020204" pitchFamily="34" charset="-122"/>
                <a:ea typeface="微软雅黑" panose="020B0503020204020204" pitchFamily="34" charset="-122"/>
              </a:rPr>
              <a:t>1</a:t>
            </a:r>
            <a:endParaRPr lang="en-US" altLang="zh-CN" sz="2400" dirty="0">
              <a:solidFill>
                <a:srgbClr val="00B0F0"/>
              </a:solidFill>
              <a:latin typeface="微软雅黑" panose="020B0503020204020204" pitchFamily="34" charset="-122"/>
              <a:ea typeface="微软雅黑" panose="020B0503020204020204" pitchFamily="34" charset="-122"/>
            </a:endParaRPr>
          </a:p>
          <a:p>
            <a:pPr>
              <a:lnSpc>
                <a:spcPct val="120000"/>
              </a:lnSpc>
              <a:spcBef>
                <a:spcPct val="50000"/>
              </a:spcBef>
            </a:pPr>
            <a:r>
              <a:rPr lang="zh-CN" altLang="en-US" sz="2000" dirty="0" smtClean="0">
                <a:solidFill>
                  <a:schemeClr val="bg1"/>
                </a:solidFill>
                <a:latin typeface="微软雅黑" panose="020B0503020204020204" pitchFamily="34" charset="-122"/>
                <a:ea typeface="微软雅黑" panose="020B0503020204020204" pitchFamily="34" charset="-122"/>
              </a:rPr>
              <a:t>如果</a:t>
            </a:r>
            <a:r>
              <a:rPr lang="zh-CN" altLang="en-US" sz="2000" dirty="0">
                <a:solidFill>
                  <a:schemeClr val="bg1"/>
                </a:solidFill>
                <a:latin typeface="微软雅黑" panose="020B0503020204020204" pitchFamily="34" charset="-122"/>
                <a:ea typeface="微软雅黑" panose="020B0503020204020204" pitchFamily="34" charset="-122"/>
              </a:rPr>
              <a:t>所有的 </a:t>
            </a:r>
            <a:r>
              <a:rPr lang="en-US" altLang="zh-CN" sz="2000" dirty="0">
                <a:solidFill>
                  <a:schemeClr val="bg1"/>
                </a:solidFill>
                <a:latin typeface="微软雅黑" panose="020B0503020204020204" pitchFamily="34" charset="-122"/>
                <a:ea typeface="微软雅黑" panose="020B0503020204020204" pitchFamily="34" charset="-122"/>
              </a:rPr>
              <a:t>Select </a:t>
            </a:r>
            <a:r>
              <a:rPr lang="zh-CN" altLang="en-US" sz="2000" dirty="0">
                <a:solidFill>
                  <a:schemeClr val="bg1"/>
                </a:solidFill>
                <a:latin typeface="微软雅黑" panose="020B0503020204020204" pitchFamily="34" charset="-122"/>
                <a:ea typeface="微软雅黑" panose="020B0503020204020204" pitchFamily="34" charset="-122"/>
              </a:rPr>
              <a:t>端都是低电压，那“输出”就是浮动信号了，也就是说，输出信号到底是高还是低无法预见</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10" name="Picture 7" descr="D:\嵌入式系统软件设计\t02-16.jpg"/>
          <p:cNvPicPr>
            <a:picLocks noChangeAspect="1" noChangeArrowheads="1"/>
          </p:cNvPicPr>
          <p:nvPr/>
        </p:nvPicPr>
        <p:blipFill>
          <a:blip r:embed="rId3" cstate="print"/>
          <a:srcRect/>
          <a:stretch>
            <a:fillRect/>
          </a:stretch>
        </p:blipFill>
        <p:spPr bwMode="auto">
          <a:xfrm>
            <a:off x="2766840" y="3273916"/>
            <a:ext cx="6516921" cy="2747943"/>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42937" y="1"/>
            <a:ext cx="8171234" cy="739302"/>
          </a:xfrm>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2.3 </a:t>
            </a:r>
            <a:r>
              <a:rPr lang="zh-CN" altLang="en-US" sz="2800" b="1" dirty="0">
                <a:solidFill>
                  <a:schemeClr val="bg1"/>
                </a:solidFill>
                <a:latin typeface="微软雅黑" panose="020B0503020204020204" pitchFamily="34" charset="-122"/>
                <a:ea typeface="微软雅黑" panose="020B0503020204020204" pitchFamily="34" charset="-122"/>
              </a:rPr>
              <a:t>其它一些基础知识</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0308" y="85447"/>
            <a:ext cx="1754654" cy="584885"/>
          </a:xfrm>
          <a:prstGeom prst="rect">
            <a:avLst/>
          </a:prstGeom>
        </p:spPr>
      </p:pic>
      <p:sp>
        <p:nvSpPr>
          <p:cNvPr id="8" name="矩形 7"/>
          <p:cNvSpPr/>
          <p:nvPr/>
        </p:nvSpPr>
        <p:spPr>
          <a:xfrm>
            <a:off x="642688" y="1066862"/>
            <a:ext cx="4405373" cy="461665"/>
          </a:xfrm>
          <a:prstGeom prst="rect">
            <a:avLst/>
          </a:prstGeom>
        </p:spPr>
        <p:txBody>
          <a:bodyPr wrap="none">
            <a:spAutoFit/>
          </a:bodyPr>
          <a:lstStyle/>
          <a:p>
            <a:r>
              <a:rPr lang="en-US" altLang="zh-CN" sz="2400" b="1" dirty="0">
                <a:solidFill>
                  <a:srgbClr val="00B0F0"/>
                </a:solidFill>
                <a:latin typeface="微软雅黑" panose="020B0503020204020204" pitchFamily="34" charset="-122"/>
                <a:ea typeface="微软雅黑" panose="020B0503020204020204" pitchFamily="34" charset="-122"/>
              </a:rPr>
              <a:t>2.3.3 </a:t>
            </a:r>
            <a:r>
              <a:rPr lang="zh-CN" altLang="en-US" sz="2400" b="1" dirty="0">
                <a:solidFill>
                  <a:srgbClr val="00B0F0"/>
                </a:solidFill>
                <a:latin typeface="微软雅黑" panose="020B0503020204020204" pitchFamily="34" charset="-122"/>
                <a:ea typeface="微软雅黑" panose="020B0503020204020204" pitchFamily="34" charset="-122"/>
              </a:rPr>
              <a:t>浮动信号（多驱动信号）</a:t>
            </a:r>
            <a:endParaRPr lang="zh-CN" altLang="en-US" sz="2400" b="1" dirty="0">
              <a:solidFill>
                <a:srgbClr val="00B0F0"/>
              </a:solidFill>
              <a:latin typeface="微软雅黑" panose="020B0503020204020204" pitchFamily="34" charset="-122"/>
              <a:ea typeface="微软雅黑" panose="020B0503020204020204" pitchFamily="34" charset="-122"/>
            </a:endParaRPr>
          </a:p>
        </p:txBody>
      </p:sp>
      <p:sp>
        <p:nvSpPr>
          <p:cNvPr id="9" name="Text Box 10"/>
          <p:cNvSpPr txBox="1">
            <a:spLocks noChangeArrowheads="1"/>
          </p:cNvSpPr>
          <p:nvPr/>
        </p:nvSpPr>
        <p:spPr bwMode="auto">
          <a:xfrm>
            <a:off x="642688" y="1702825"/>
            <a:ext cx="4159971" cy="1058751"/>
          </a:xfrm>
          <a:prstGeom prst="rect">
            <a:avLst/>
          </a:prstGeom>
          <a:noFill/>
          <a:ln w="9525">
            <a:noFill/>
            <a:miter lim="800000"/>
          </a:ln>
          <a:effectLst/>
        </p:spPr>
        <p:txBody>
          <a:bodyPr wrap="square">
            <a:spAutoFit/>
          </a:bodyPr>
          <a:lstStyle/>
          <a:p>
            <a:pPr>
              <a:lnSpc>
                <a:spcPct val="120000"/>
              </a:lnSpc>
              <a:spcBef>
                <a:spcPct val="50000"/>
              </a:spcBef>
            </a:pPr>
            <a:r>
              <a:rPr lang="zh-CN" altLang="en-US" sz="2400" dirty="0">
                <a:solidFill>
                  <a:srgbClr val="00B0F0"/>
                </a:solidFill>
                <a:latin typeface="微软雅黑" panose="020B0503020204020204" pitchFamily="34" charset="-122"/>
                <a:ea typeface="微软雅黑" panose="020B0503020204020204" pitchFamily="34" charset="-122"/>
              </a:rPr>
              <a:t>解决方法</a:t>
            </a:r>
            <a:endParaRPr lang="zh-CN" altLang="en-US" sz="2400" dirty="0">
              <a:solidFill>
                <a:srgbClr val="00B0F0"/>
              </a:solidFill>
              <a:latin typeface="微软雅黑" panose="020B0503020204020204" pitchFamily="34" charset="-122"/>
              <a:ea typeface="微软雅黑" panose="020B0503020204020204" pitchFamily="34" charset="-122"/>
            </a:endParaRPr>
          </a:p>
          <a:p>
            <a:pPr>
              <a:lnSpc>
                <a:spcPct val="120000"/>
              </a:lnSpc>
              <a:spcBef>
                <a:spcPct val="50000"/>
              </a:spcBef>
            </a:pPr>
            <a:r>
              <a:rPr lang="zh-CN" altLang="en-US" sz="2000" dirty="0" smtClean="0">
                <a:solidFill>
                  <a:schemeClr val="bg1"/>
                </a:solidFill>
                <a:latin typeface="微软雅黑" panose="020B0503020204020204" pitchFamily="34" charset="-122"/>
                <a:ea typeface="微软雅黑" panose="020B0503020204020204" pitchFamily="34" charset="-122"/>
              </a:rPr>
              <a:t>增加</a:t>
            </a:r>
            <a:r>
              <a:rPr lang="zh-CN" altLang="en-US" sz="2000" dirty="0">
                <a:solidFill>
                  <a:schemeClr val="bg1"/>
                </a:solidFill>
                <a:latin typeface="微软雅黑" panose="020B0503020204020204" pitchFamily="34" charset="-122"/>
                <a:ea typeface="微软雅黑" panose="020B0503020204020204" pitchFamily="34" charset="-122"/>
              </a:rPr>
              <a:t>一个上（下）拉电阻。</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2" name="Line 11"/>
          <p:cNvSpPr>
            <a:spLocks noChangeShapeType="1"/>
          </p:cNvSpPr>
          <p:nvPr/>
        </p:nvSpPr>
        <p:spPr bwMode="auto">
          <a:xfrm>
            <a:off x="6811061" y="3865606"/>
            <a:ext cx="115888" cy="0"/>
          </a:xfrm>
          <a:prstGeom prst="line">
            <a:avLst/>
          </a:prstGeom>
          <a:noFill/>
          <a:ln w="9525">
            <a:noFill/>
            <a:round/>
          </a:ln>
          <a:effectLst/>
        </p:spPr>
        <p:txBody>
          <a:bodyPr/>
          <a:lstStyle/>
          <a:p>
            <a:endParaRPr lang="zh-CN" altLang="en-US"/>
          </a:p>
        </p:txBody>
      </p:sp>
      <p:grpSp>
        <p:nvGrpSpPr>
          <p:cNvPr id="13" name="Group 20"/>
          <p:cNvGrpSpPr/>
          <p:nvPr/>
        </p:nvGrpSpPr>
        <p:grpSpPr bwMode="auto">
          <a:xfrm>
            <a:off x="2575612" y="3017881"/>
            <a:ext cx="7013575" cy="2957513"/>
            <a:chOff x="453" y="1572"/>
            <a:chExt cx="4418" cy="1863"/>
          </a:xfrm>
        </p:grpSpPr>
        <p:pic>
          <p:nvPicPr>
            <p:cNvPr id="14" name="Picture 8" descr="D:\嵌入式系统软件设计\t02-16b.jpg"/>
            <p:cNvPicPr>
              <a:picLocks noChangeAspect="1" noChangeArrowheads="1"/>
            </p:cNvPicPr>
            <p:nvPr/>
          </p:nvPicPr>
          <p:blipFill>
            <a:blip r:embed="rId3" cstate="print"/>
            <a:srcRect/>
            <a:stretch>
              <a:fillRect/>
            </a:stretch>
          </p:blipFill>
          <p:spPr bwMode="auto">
            <a:xfrm>
              <a:off x="453" y="1572"/>
              <a:ext cx="4418" cy="1863"/>
            </a:xfrm>
            <a:prstGeom prst="rect">
              <a:avLst/>
            </a:prstGeom>
            <a:noFill/>
          </p:spPr>
        </p:pic>
        <p:grpSp>
          <p:nvGrpSpPr>
            <p:cNvPr id="15" name="Group 18"/>
            <p:cNvGrpSpPr/>
            <p:nvPr/>
          </p:nvGrpSpPr>
          <p:grpSpPr bwMode="auto">
            <a:xfrm>
              <a:off x="3742" y="1692"/>
              <a:ext cx="112" cy="928"/>
              <a:chOff x="3310" y="1989"/>
              <a:chExt cx="119" cy="933"/>
            </a:xfrm>
          </p:grpSpPr>
          <p:sp>
            <p:nvSpPr>
              <p:cNvPr id="17" name="Line 9"/>
              <p:cNvSpPr>
                <a:spLocks noChangeShapeType="1"/>
              </p:cNvSpPr>
              <p:nvPr/>
            </p:nvSpPr>
            <p:spPr bwMode="auto">
              <a:xfrm>
                <a:off x="3319" y="2313"/>
                <a:ext cx="0" cy="309"/>
              </a:xfrm>
              <a:prstGeom prst="line">
                <a:avLst/>
              </a:prstGeom>
              <a:noFill/>
              <a:ln w="28575">
                <a:solidFill>
                  <a:srgbClr val="FF0000"/>
                </a:solidFill>
                <a:round/>
              </a:ln>
              <a:effectLst/>
            </p:spPr>
            <p:txBody>
              <a:bodyPr/>
              <a:lstStyle/>
              <a:p>
                <a:endParaRPr lang="zh-CN" altLang="en-US"/>
              </a:p>
            </p:txBody>
          </p:sp>
          <p:sp>
            <p:nvSpPr>
              <p:cNvPr id="18" name="Line 10"/>
              <p:cNvSpPr>
                <a:spLocks noChangeShapeType="1"/>
              </p:cNvSpPr>
              <p:nvPr/>
            </p:nvSpPr>
            <p:spPr bwMode="auto">
              <a:xfrm>
                <a:off x="3415" y="2319"/>
                <a:ext cx="0" cy="309"/>
              </a:xfrm>
              <a:prstGeom prst="line">
                <a:avLst/>
              </a:prstGeom>
              <a:noFill/>
              <a:ln w="28575">
                <a:solidFill>
                  <a:srgbClr val="FF0000"/>
                </a:solidFill>
                <a:round/>
              </a:ln>
              <a:effectLst/>
            </p:spPr>
            <p:txBody>
              <a:bodyPr/>
              <a:lstStyle/>
              <a:p>
                <a:endParaRPr lang="zh-CN" altLang="en-US"/>
              </a:p>
            </p:txBody>
          </p:sp>
          <p:sp>
            <p:nvSpPr>
              <p:cNvPr id="19" name="Line 13"/>
              <p:cNvSpPr>
                <a:spLocks noChangeShapeType="1"/>
              </p:cNvSpPr>
              <p:nvPr/>
            </p:nvSpPr>
            <p:spPr bwMode="auto">
              <a:xfrm flipV="1">
                <a:off x="3310" y="2301"/>
                <a:ext cx="119" cy="12"/>
              </a:xfrm>
              <a:prstGeom prst="line">
                <a:avLst/>
              </a:prstGeom>
              <a:noFill/>
              <a:ln w="28575">
                <a:solidFill>
                  <a:srgbClr val="FF0000"/>
                </a:solidFill>
                <a:round/>
              </a:ln>
              <a:effectLst/>
            </p:spPr>
            <p:txBody>
              <a:bodyPr/>
              <a:lstStyle/>
              <a:p>
                <a:endParaRPr lang="zh-CN" altLang="en-US"/>
              </a:p>
            </p:txBody>
          </p:sp>
          <p:sp>
            <p:nvSpPr>
              <p:cNvPr id="20" name="Line 14"/>
              <p:cNvSpPr>
                <a:spLocks noChangeShapeType="1"/>
              </p:cNvSpPr>
              <p:nvPr/>
            </p:nvSpPr>
            <p:spPr bwMode="auto">
              <a:xfrm flipV="1">
                <a:off x="3316" y="2622"/>
                <a:ext cx="101" cy="2"/>
              </a:xfrm>
              <a:prstGeom prst="line">
                <a:avLst/>
              </a:prstGeom>
              <a:noFill/>
              <a:ln w="28575">
                <a:solidFill>
                  <a:srgbClr val="FF0000"/>
                </a:solidFill>
                <a:round/>
              </a:ln>
              <a:effectLst/>
            </p:spPr>
            <p:txBody>
              <a:bodyPr/>
              <a:lstStyle/>
              <a:p>
                <a:endParaRPr lang="zh-CN" altLang="en-US"/>
              </a:p>
            </p:txBody>
          </p:sp>
          <p:sp>
            <p:nvSpPr>
              <p:cNvPr id="21" name="Line 16"/>
              <p:cNvSpPr>
                <a:spLocks noChangeShapeType="1"/>
              </p:cNvSpPr>
              <p:nvPr/>
            </p:nvSpPr>
            <p:spPr bwMode="auto">
              <a:xfrm>
                <a:off x="3367" y="2613"/>
                <a:ext cx="0" cy="309"/>
              </a:xfrm>
              <a:prstGeom prst="line">
                <a:avLst/>
              </a:prstGeom>
              <a:noFill/>
              <a:ln w="28575">
                <a:solidFill>
                  <a:srgbClr val="FF0000"/>
                </a:solidFill>
                <a:round/>
              </a:ln>
              <a:effectLst/>
            </p:spPr>
            <p:txBody>
              <a:bodyPr/>
              <a:lstStyle/>
              <a:p>
                <a:endParaRPr lang="zh-CN" altLang="en-US"/>
              </a:p>
            </p:txBody>
          </p:sp>
          <p:sp>
            <p:nvSpPr>
              <p:cNvPr id="22" name="Line 17"/>
              <p:cNvSpPr>
                <a:spLocks noChangeShapeType="1"/>
              </p:cNvSpPr>
              <p:nvPr/>
            </p:nvSpPr>
            <p:spPr bwMode="auto">
              <a:xfrm>
                <a:off x="3364" y="1989"/>
                <a:ext cx="0" cy="309"/>
              </a:xfrm>
              <a:prstGeom prst="line">
                <a:avLst/>
              </a:prstGeom>
              <a:noFill/>
              <a:ln w="28575">
                <a:solidFill>
                  <a:srgbClr val="FF0000"/>
                </a:solidFill>
                <a:round/>
                <a:headEnd type="triangle" w="med" len="med"/>
              </a:ln>
              <a:effectLst/>
            </p:spPr>
            <p:txBody>
              <a:bodyPr/>
              <a:lstStyle/>
              <a:p>
                <a:endParaRPr lang="zh-CN" altLang="en-US"/>
              </a:p>
            </p:txBody>
          </p:sp>
        </p:grpSp>
        <p:sp>
          <p:nvSpPr>
            <p:cNvPr id="16" name="Text Box 19"/>
            <p:cNvSpPr txBox="1">
              <a:spLocks noChangeArrowheads="1"/>
            </p:cNvSpPr>
            <p:nvPr/>
          </p:nvSpPr>
          <p:spPr bwMode="auto">
            <a:xfrm>
              <a:off x="3913" y="2044"/>
              <a:ext cx="787" cy="231"/>
            </a:xfrm>
            <a:prstGeom prst="rect">
              <a:avLst/>
            </a:prstGeom>
            <a:noFill/>
            <a:ln w="9525">
              <a:noFill/>
              <a:miter lim="800000"/>
            </a:ln>
            <a:effectLst/>
          </p:spPr>
          <p:txBody>
            <a:bodyPr>
              <a:spAutoFit/>
            </a:bodyPr>
            <a:lstStyle/>
            <a:p>
              <a:pPr algn="l">
                <a:spcBef>
                  <a:spcPct val="50000"/>
                </a:spcBef>
              </a:pPr>
              <a:r>
                <a:rPr lang="zh-CN" altLang="en-US" b="1">
                  <a:solidFill>
                    <a:srgbClr val="FF0000"/>
                  </a:solidFill>
                </a:rPr>
                <a:t>上拉电阻</a:t>
              </a:r>
              <a:endParaRPr lang="zh-CN" altLang="en-US" b="1">
                <a:solidFill>
                  <a:srgbClr val="FF0000"/>
                </a:solidFil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42937" y="1"/>
            <a:ext cx="8171234" cy="739302"/>
          </a:xfrm>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2.3 </a:t>
            </a:r>
            <a:r>
              <a:rPr lang="zh-CN" altLang="en-US" sz="2800" b="1" dirty="0">
                <a:solidFill>
                  <a:schemeClr val="bg1"/>
                </a:solidFill>
                <a:latin typeface="微软雅黑" panose="020B0503020204020204" pitchFamily="34" charset="-122"/>
                <a:ea typeface="微软雅黑" panose="020B0503020204020204" pitchFamily="34" charset="-122"/>
              </a:rPr>
              <a:t>其它一些基础知识</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0308" y="85447"/>
            <a:ext cx="1754654" cy="584885"/>
          </a:xfrm>
          <a:prstGeom prst="rect">
            <a:avLst/>
          </a:prstGeom>
        </p:spPr>
      </p:pic>
      <p:sp>
        <p:nvSpPr>
          <p:cNvPr id="8" name="矩形 7"/>
          <p:cNvSpPr/>
          <p:nvPr/>
        </p:nvSpPr>
        <p:spPr>
          <a:xfrm>
            <a:off x="642688" y="1066862"/>
            <a:ext cx="2250937" cy="461665"/>
          </a:xfrm>
          <a:prstGeom prst="rect">
            <a:avLst/>
          </a:prstGeom>
        </p:spPr>
        <p:txBody>
          <a:bodyPr wrap="none">
            <a:spAutoFit/>
          </a:bodyPr>
          <a:lstStyle/>
          <a:p>
            <a:r>
              <a:rPr lang="en-US" altLang="zh-CN" sz="2400" b="1" dirty="0">
                <a:solidFill>
                  <a:srgbClr val="00B0F0"/>
                </a:solidFill>
                <a:latin typeface="微软雅黑" panose="020B0503020204020204" pitchFamily="34" charset="-122"/>
                <a:ea typeface="微软雅黑" panose="020B0503020204020204" pitchFamily="34" charset="-122"/>
              </a:rPr>
              <a:t>2.3.4 </a:t>
            </a:r>
            <a:r>
              <a:rPr lang="zh-CN" altLang="en-US" sz="2400" b="1" dirty="0">
                <a:solidFill>
                  <a:srgbClr val="00B0F0"/>
                </a:solidFill>
                <a:latin typeface="微软雅黑" panose="020B0503020204020204" pitchFamily="34" charset="-122"/>
                <a:ea typeface="微软雅黑" panose="020B0503020204020204" pitchFamily="34" charset="-122"/>
              </a:rPr>
              <a:t>信号负载</a:t>
            </a:r>
            <a:endParaRPr lang="zh-CN" altLang="en-US" sz="2400" b="1" dirty="0">
              <a:solidFill>
                <a:srgbClr val="00B0F0"/>
              </a:solidFill>
              <a:latin typeface="微软雅黑" panose="020B0503020204020204" pitchFamily="34" charset="-122"/>
              <a:ea typeface="微软雅黑" panose="020B0503020204020204" pitchFamily="34" charset="-122"/>
            </a:endParaRPr>
          </a:p>
        </p:txBody>
      </p:sp>
      <p:sp>
        <p:nvSpPr>
          <p:cNvPr id="9" name="Text Box 10"/>
          <p:cNvSpPr txBox="1">
            <a:spLocks noChangeArrowheads="1"/>
          </p:cNvSpPr>
          <p:nvPr/>
        </p:nvSpPr>
        <p:spPr bwMode="auto">
          <a:xfrm>
            <a:off x="642688" y="1702825"/>
            <a:ext cx="4159971" cy="500009"/>
          </a:xfrm>
          <a:prstGeom prst="rect">
            <a:avLst/>
          </a:prstGeom>
          <a:noFill/>
          <a:ln w="9525">
            <a:noFill/>
            <a:miter lim="800000"/>
          </a:ln>
          <a:effectLst/>
        </p:spPr>
        <p:txBody>
          <a:bodyPr wrap="square">
            <a:spAutoFit/>
          </a:bodyPr>
          <a:lstStyle/>
          <a:p>
            <a:pPr>
              <a:lnSpc>
                <a:spcPct val="120000"/>
              </a:lnSpc>
              <a:spcBef>
                <a:spcPct val="50000"/>
              </a:spcBef>
            </a:pPr>
            <a:r>
              <a:rPr lang="en-US" altLang="zh-CN" sz="2400" dirty="0">
                <a:solidFill>
                  <a:srgbClr val="00B0F0"/>
                </a:solidFill>
                <a:latin typeface="微软雅黑" panose="020B0503020204020204" pitchFamily="34" charset="-122"/>
                <a:ea typeface="微软雅黑" panose="020B0503020204020204" pitchFamily="34" charset="-122"/>
              </a:rPr>
              <a:t>1</a:t>
            </a:r>
            <a:r>
              <a:rPr lang="zh-CN" altLang="en-US" sz="2400" dirty="0">
                <a:solidFill>
                  <a:srgbClr val="00B0F0"/>
                </a:solidFill>
                <a:latin typeface="微软雅黑" panose="020B0503020204020204" pitchFamily="34" charset="-122"/>
                <a:ea typeface="微软雅黑" panose="020B0503020204020204" pitchFamily="34" charset="-122"/>
              </a:rPr>
              <a:t>、信号过载</a:t>
            </a:r>
            <a:r>
              <a:rPr lang="zh-CN" altLang="en-US" sz="2400" dirty="0" smtClean="0">
                <a:solidFill>
                  <a:srgbClr val="00B0F0"/>
                </a:solidFill>
                <a:latin typeface="微软雅黑" panose="020B0503020204020204" pitchFamily="34" charset="-122"/>
                <a:ea typeface="微软雅黑" panose="020B0503020204020204" pitchFamily="34" charset="-122"/>
              </a:rPr>
              <a:t>问题</a:t>
            </a:r>
            <a:endParaRPr lang="zh-CN" altLang="en-US" sz="2400" dirty="0">
              <a:solidFill>
                <a:srgbClr val="00B0F0"/>
              </a:solidFill>
              <a:latin typeface="微软雅黑" panose="020B0503020204020204" pitchFamily="34" charset="-122"/>
              <a:ea typeface="微软雅黑" panose="020B0503020204020204" pitchFamily="34" charset="-122"/>
            </a:endParaRPr>
          </a:p>
        </p:txBody>
      </p:sp>
      <p:sp>
        <p:nvSpPr>
          <p:cNvPr id="12" name="Line 11"/>
          <p:cNvSpPr>
            <a:spLocks noChangeShapeType="1"/>
          </p:cNvSpPr>
          <p:nvPr/>
        </p:nvSpPr>
        <p:spPr bwMode="auto">
          <a:xfrm>
            <a:off x="6811061" y="3865606"/>
            <a:ext cx="115888" cy="0"/>
          </a:xfrm>
          <a:prstGeom prst="line">
            <a:avLst/>
          </a:prstGeom>
          <a:noFill/>
          <a:ln w="9525">
            <a:noFill/>
            <a:round/>
          </a:ln>
          <a:effectLst/>
        </p:spPr>
        <p:txBody>
          <a:bodyPr/>
          <a:lstStyle/>
          <a:p>
            <a:endParaRPr lang="zh-CN" altLang="en-US"/>
          </a:p>
        </p:txBody>
      </p:sp>
      <p:pic>
        <p:nvPicPr>
          <p:cNvPr id="23" name="Picture 6" descr="D:\嵌入式系统软件设计\t02-17.jpg"/>
          <p:cNvPicPr>
            <a:picLocks noChangeAspect="1" noChangeArrowheads="1"/>
          </p:cNvPicPr>
          <p:nvPr/>
        </p:nvPicPr>
        <p:blipFill>
          <a:blip r:embed="rId3" cstate="print"/>
          <a:srcRect/>
          <a:stretch>
            <a:fillRect/>
          </a:stretch>
        </p:blipFill>
        <p:spPr bwMode="auto">
          <a:xfrm>
            <a:off x="2805052" y="2377132"/>
            <a:ext cx="6598224" cy="3821456"/>
          </a:xfrm>
          <a:prstGeom prst="rect">
            <a:avLst/>
          </a:prstGeom>
          <a:noFill/>
        </p:spPr>
      </p:pic>
      <mc:AlternateContent xmlns:mc="http://schemas.openxmlformats.org/markup-compatibility/2006" xmlns:p14="http://schemas.microsoft.com/office/powerpoint/2010/main">
        <mc:Choice Requires="p14">
          <p:contentPart r:id="rId4" p14:bwMode="auto">
            <p14:nvContentPartPr>
              <p14:cNvPr id="3" name="墨迹 2"/>
              <p14:cNvContentPartPr/>
              <p14:nvPr/>
            </p14:nvContentPartPr>
            <p14:xfrm>
              <a:off x="4166870" y="4991100"/>
              <a:ext cx="209550" cy="490220"/>
            </p14:xfrm>
          </p:contentPart>
        </mc:Choice>
        <mc:Fallback xmlns="">
          <p:pic>
            <p:nvPicPr>
              <p:cNvPr id="3" name="墨迹 2"/>
            </p:nvPicPr>
            <p:blipFill>
              <a:blip r:embed="rId5"/>
            </p:blipFill>
            <p:spPr>
              <a:xfrm>
                <a:off x="4166870" y="4991100"/>
                <a:ext cx="209550" cy="49022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5" name="墨迹 4"/>
              <p14:cNvContentPartPr/>
              <p14:nvPr/>
            </p14:nvContentPartPr>
            <p14:xfrm>
              <a:off x="4357370" y="5153025"/>
              <a:ext cx="9525" cy="360"/>
            </p14:xfrm>
          </p:contentPart>
        </mc:Choice>
        <mc:Fallback xmlns="">
          <p:pic>
            <p:nvPicPr>
              <p:cNvPr id="5" name="墨迹 4"/>
            </p:nvPicPr>
            <p:blipFill>
              <a:blip r:embed="rId7"/>
            </p:blipFill>
            <p:spPr>
              <a:xfrm>
                <a:off x="4357370" y="5153025"/>
                <a:ext cx="9525" cy="36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6" name="墨迹 5"/>
              <p14:cNvContentPartPr/>
              <p14:nvPr/>
            </p14:nvContentPartPr>
            <p14:xfrm>
              <a:off x="4357370" y="5153025"/>
              <a:ext cx="9525" cy="360"/>
            </p14:xfrm>
          </p:contentPart>
        </mc:Choice>
        <mc:Fallback xmlns="">
          <p:pic>
            <p:nvPicPr>
              <p:cNvPr id="6" name="墨迹 5"/>
            </p:nvPicPr>
            <p:blipFill>
              <a:blip r:embed="rId7"/>
            </p:blipFill>
            <p:spPr>
              <a:xfrm>
                <a:off x="4357370" y="5153025"/>
                <a:ext cx="9525" cy="360"/>
              </a:xfrm>
              <a:prstGeom prst="rect"/>
            </p:spPr>
          </p:pic>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42937" y="1"/>
            <a:ext cx="8171234" cy="739302"/>
          </a:xfrm>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2.3 </a:t>
            </a:r>
            <a:r>
              <a:rPr lang="zh-CN" altLang="en-US" sz="2800" b="1" dirty="0">
                <a:solidFill>
                  <a:schemeClr val="bg1"/>
                </a:solidFill>
                <a:latin typeface="微软雅黑" panose="020B0503020204020204" pitchFamily="34" charset="-122"/>
                <a:ea typeface="微软雅黑" panose="020B0503020204020204" pitchFamily="34" charset="-122"/>
              </a:rPr>
              <a:t>其它一些基础知识</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0308" y="85447"/>
            <a:ext cx="1754654" cy="584885"/>
          </a:xfrm>
          <a:prstGeom prst="rect">
            <a:avLst/>
          </a:prstGeom>
        </p:spPr>
      </p:pic>
      <p:sp>
        <p:nvSpPr>
          <p:cNvPr id="8" name="矩形 7"/>
          <p:cNvSpPr/>
          <p:nvPr/>
        </p:nvSpPr>
        <p:spPr>
          <a:xfrm>
            <a:off x="642688" y="1066862"/>
            <a:ext cx="2250937" cy="461665"/>
          </a:xfrm>
          <a:prstGeom prst="rect">
            <a:avLst/>
          </a:prstGeom>
        </p:spPr>
        <p:txBody>
          <a:bodyPr wrap="none">
            <a:spAutoFit/>
          </a:bodyPr>
          <a:lstStyle/>
          <a:p>
            <a:r>
              <a:rPr lang="en-US" altLang="zh-CN" sz="2400" b="1" dirty="0">
                <a:solidFill>
                  <a:srgbClr val="00B0F0"/>
                </a:solidFill>
                <a:latin typeface="微软雅黑" panose="020B0503020204020204" pitchFamily="34" charset="-122"/>
                <a:ea typeface="微软雅黑" panose="020B0503020204020204" pitchFamily="34" charset="-122"/>
              </a:rPr>
              <a:t>2.3.4 </a:t>
            </a:r>
            <a:r>
              <a:rPr lang="zh-CN" altLang="en-US" sz="2400" b="1" dirty="0">
                <a:solidFill>
                  <a:srgbClr val="00B0F0"/>
                </a:solidFill>
                <a:latin typeface="微软雅黑" panose="020B0503020204020204" pitchFamily="34" charset="-122"/>
                <a:ea typeface="微软雅黑" panose="020B0503020204020204" pitchFamily="34" charset="-122"/>
              </a:rPr>
              <a:t>信号负载</a:t>
            </a:r>
            <a:endParaRPr lang="zh-CN" altLang="en-US" sz="2400" b="1" dirty="0">
              <a:solidFill>
                <a:srgbClr val="00B0F0"/>
              </a:solidFill>
              <a:latin typeface="微软雅黑" panose="020B0503020204020204" pitchFamily="34" charset="-122"/>
              <a:ea typeface="微软雅黑" panose="020B0503020204020204" pitchFamily="34" charset="-122"/>
            </a:endParaRPr>
          </a:p>
        </p:txBody>
      </p:sp>
      <p:sp>
        <p:nvSpPr>
          <p:cNvPr id="9" name="Text Box 10"/>
          <p:cNvSpPr txBox="1">
            <a:spLocks noChangeArrowheads="1"/>
          </p:cNvSpPr>
          <p:nvPr/>
        </p:nvSpPr>
        <p:spPr bwMode="auto">
          <a:xfrm>
            <a:off x="642688" y="1702825"/>
            <a:ext cx="4159971" cy="500009"/>
          </a:xfrm>
          <a:prstGeom prst="rect">
            <a:avLst/>
          </a:prstGeom>
          <a:noFill/>
          <a:ln w="9525">
            <a:noFill/>
            <a:miter lim="800000"/>
          </a:ln>
          <a:effectLst/>
        </p:spPr>
        <p:txBody>
          <a:bodyPr wrap="square">
            <a:spAutoFit/>
          </a:bodyPr>
          <a:lstStyle/>
          <a:p>
            <a:pPr>
              <a:lnSpc>
                <a:spcPct val="120000"/>
              </a:lnSpc>
              <a:spcBef>
                <a:spcPct val="50000"/>
              </a:spcBef>
            </a:pPr>
            <a:r>
              <a:rPr lang="en-US" altLang="zh-CN" sz="2400" dirty="0">
                <a:solidFill>
                  <a:srgbClr val="00B0F0"/>
                </a:solidFill>
                <a:latin typeface="微软雅黑" panose="020B0503020204020204" pitchFamily="34" charset="-122"/>
                <a:ea typeface="微软雅黑" panose="020B0503020204020204" pitchFamily="34" charset="-122"/>
              </a:rPr>
              <a:t>2</a:t>
            </a:r>
            <a:r>
              <a:rPr lang="zh-CN" altLang="en-US" sz="2400" dirty="0">
                <a:solidFill>
                  <a:srgbClr val="00B0F0"/>
                </a:solidFill>
                <a:latin typeface="微软雅黑" panose="020B0503020204020204" pitchFamily="34" charset="-122"/>
                <a:ea typeface="微软雅黑" panose="020B0503020204020204" pitchFamily="34" charset="-122"/>
              </a:rPr>
              <a:t>、解决方法</a:t>
            </a:r>
            <a:endParaRPr lang="zh-CN" altLang="en-US" sz="2400" dirty="0">
              <a:solidFill>
                <a:srgbClr val="00B0F0"/>
              </a:solidFill>
              <a:latin typeface="微软雅黑" panose="020B0503020204020204" pitchFamily="34" charset="-122"/>
              <a:ea typeface="微软雅黑" panose="020B0503020204020204" pitchFamily="34" charset="-122"/>
            </a:endParaRPr>
          </a:p>
        </p:txBody>
      </p:sp>
      <p:sp>
        <p:nvSpPr>
          <p:cNvPr id="12" name="Line 11"/>
          <p:cNvSpPr>
            <a:spLocks noChangeShapeType="1"/>
          </p:cNvSpPr>
          <p:nvPr/>
        </p:nvSpPr>
        <p:spPr bwMode="auto">
          <a:xfrm>
            <a:off x="6811061" y="3865606"/>
            <a:ext cx="115888" cy="0"/>
          </a:xfrm>
          <a:prstGeom prst="line">
            <a:avLst/>
          </a:prstGeom>
          <a:noFill/>
          <a:ln w="9525">
            <a:noFill/>
            <a:round/>
          </a:ln>
          <a:effectLst/>
        </p:spPr>
        <p:txBody>
          <a:bodyPr/>
          <a:lstStyle/>
          <a:p>
            <a:endParaRPr lang="zh-CN" altLang="en-US"/>
          </a:p>
        </p:txBody>
      </p:sp>
      <p:grpSp>
        <p:nvGrpSpPr>
          <p:cNvPr id="10" name="Group 9"/>
          <p:cNvGrpSpPr/>
          <p:nvPr/>
        </p:nvGrpSpPr>
        <p:grpSpPr bwMode="auto">
          <a:xfrm>
            <a:off x="742564" y="2377132"/>
            <a:ext cx="5325670" cy="3232835"/>
            <a:chOff x="1158" y="1576"/>
            <a:chExt cx="3443" cy="2090"/>
          </a:xfrm>
        </p:grpSpPr>
        <p:pic>
          <p:nvPicPr>
            <p:cNvPr id="11" name="Picture 4" descr="t02-18"/>
            <p:cNvPicPr>
              <a:picLocks noChangeAspect="1" noChangeArrowheads="1"/>
            </p:cNvPicPr>
            <p:nvPr/>
          </p:nvPicPr>
          <p:blipFill>
            <a:blip r:embed="rId3" cstate="print"/>
            <a:srcRect/>
            <a:stretch>
              <a:fillRect/>
            </a:stretch>
          </p:blipFill>
          <p:spPr bwMode="auto">
            <a:xfrm>
              <a:off x="1158" y="1576"/>
              <a:ext cx="3443" cy="2090"/>
            </a:xfrm>
            <a:prstGeom prst="rect">
              <a:avLst/>
            </a:prstGeom>
            <a:noFill/>
          </p:spPr>
        </p:pic>
        <p:sp>
          <p:nvSpPr>
            <p:cNvPr id="13" name="Line 5"/>
            <p:cNvSpPr>
              <a:spLocks noChangeShapeType="1"/>
            </p:cNvSpPr>
            <p:nvPr/>
          </p:nvSpPr>
          <p:spPr bwMode="auto">
            <a:xfrm>
              <a:off x="3015" y="3173"/>
              <a:ext cx="0" cy="329"/>
            </a:xfrm>
            <a:prstGeom prst="line">
              <a:avLst/>
            </a:prstGeom>
            <a:noFill/>
            <a:ln w="28575">
              <a:solidFill>
                <a:srgbClr val="FF0000"/>
              </a:solidFill>
              <a:round/>
            </a:ln>
            <a:effectLst/>
          </p:spPr>
          <p:txBody>
            <a:bodyPr/>
            <a:lstStyle/>
            <a:p>
              <a:endParaRPr lang="zh-CN" altLang="en-US"/>
            </a:p>
          </p:txBody>
        </p:sp>
        <p:sp>
          <p:nvSpPr>
            <p:cNvPr id="14" name="Line 6"/>
            <p:cNvSpPr>
              <a:spLocks noChangeShapeType="1"/>
            </p:cNvSpPr>
            <p:nvPr/>
          </p:nvSpPr>
          <p:spPr bwMode="auto">
            <a:xfrm>
              <a:off x="3469" y="3161"/>
              <a:ext cx="0" cy="329"/>
            </a:xfrm>
            <a:prstGeom prst="line">
              <a:avLst/>
            </a:prstGeom>
            <a:noFill/>
            <a:ln w="28575">
              <a:solidFill>
                <a:srgbClr val="FF0000"/>
              </a:solidFill>
              <a:round/>
            </a:ln>
            <a:effectLst/>
          </p:spPr>
          <p:txBody>
            <a:bodyPr/>
            <a:lstStyle/>
            <a:p>
              <a:endParaRPr lang="zh-CN" altLang="en-US"/>
            </a:p>
          </p:txBody>
        </p:sp>
        <p:sp>
          <p:nvSpPr>
            <p:cNvPr id="15" name="Line 7"/>
            <p:cNvSpPr>
              <a:spLocks noChangeShapeType="1"/>
            </p:cNvSpPr>
            <p:nvPr/>
          </p:nvSpPr>
          <p:spPr bwMode="auto">
            <a:xfrm>
              <a:off x="3018" y="3163"/>
              <a:ext cx="448" cy="0"/>
            </a:xfrm>
            <a:prstGeom prst="line">
              <a:avLst/>
            </a:prstGeom>
            <a:noFill/>
            <a:ln w="28575">
              <a:solidFill>
                <a:srgbClr val="FF0000"/>
              </a:solidFill>
              <a:round/>
            </a:ln>
            <a:effectLst/>
          </p:spPr>
          <p:txBody>
            <a:bodyPr/>
            <a:lstStyle/>
            <a:p>
              <a:endParaRPr lang="zh-CN" altLang="en-US"/>
            </a:p>
          </p:txBody>
        </p:sp>
        <p:sp>
          <p:nvSpPr>
            <p:cNvPr id="16" name="Line 8"/>
            <p:cNvSpPr>
              <a:spLocks noChangeShapeType="1"/>
            </p:cNvSpPr>
            <p:nvPr/>
          </p:nvSpPr>
          <p:spPr bwMode="auto">
            <a:xfrm>
              <a:off x="3015" y="3502"/>
              <a:ext cx="448" cy="0"/>
            </a:xfrm>
            <a:prstGeom prst="line">
              <a:avLst/>
            </a:prstGeom>
            <a:noFill/>
            <a:ln w="28575">
              <a:solidFill>
                <a:srgbClr val="FF0000"/>
              </a:solidFill>
              <a:round/>
            </a:ln>
            <a:effectLst/>
          </p:spPr>
          <p:txBody>
            <a:bodyPr/>
            <a:lstStyle/>
            <a:p>
              <a:endParaRPr lang="zh-CN" altLang="en-US"/>
            </a:p>
          </p:txBody>
        </p:sp>
      </p:grpSp>
      <p:pic>
        <p:nvPicPr>
          <p:cNvPr id="17" name="Picture 2" descr="D:\嵌入式系统软件设计\t02-19.jpg"/>
          <p:cNvPicPr>
            <a:picLocks noChangeAspect="1" noChangeArrowheads="1"/>
          </p:cNvPicPr>
          <p:nvPr/>
        </p:nvPicPr>
        <p:blipFill>
          <a:blip r:embed="rId4" cstate="print"/>
          <a:srcRect/>
          <a:stretch>
            <a:fillRect/>
          </a:stretch>
        </p:blipFill>
        <p:spPr bwMode="auto">
          <a:xfrm>
            <a:off x="6450694" y="2377132"/>
            <a:ext cx="4979936" cy="3232835"/>
          </a:xfrm>
          <a:prstGeom prst="rect">
            <a:avLst/>
          </a:prstGeom>
          <a:noFill/>
        </p:spPr>
      </p:pic>
      <p:sp>
        <p:nvSpPr>
          <p:cNvPr id="19" name="Text Box 10"/>
          <p:cNvSpPr txBox="1">
            <a:spLocks noChangeArrowheads="1"/>
          </p:cNvSpPr>
          <p:nvPr/>
        </p:nvSpPr>
        <p:spPr bwMode="auto">
          <a:xfrm>
            <a:off x="6440825" y="1724229"/>
            <a:ext cx="1947862" cy="457200"/>
          </a:xfrm>
          <a:prstGeom prst="rect">
            <a:avLst/>
          </a:prstGeom>
          <a:noFill/>
          <a:ln w="9525">
            <a:noFill/>
            <a:miter lim="800000"/>
          </a:ln>
          <a:effectLst/>
        </p:spPr>
        <p:txBody>
          <a:bodyPr>
            <a:spAutoFit/>
          </a:bodyPr>
          <a:lstStyle/>
          <a:p>
            <a:pPr>
              <a:spcBef>
                <a:spcPct val="50000"/>
              </a:spcBef>
            </a:pPr>
            <a:r>
              <a:rPr lang="zh-CN" altLang="en-US" sz="2400" dirty="0">
                <a:solidFill>
                  <a:schemeClr val="bg1"/>
                </a:solidFill>
                <a:latin typeface="微软雅黑" panose="020B0503020204020204" pitchFamily="34" charset="-122"/>
                <a:ea typeface="微软雅黑" panose="020B0503020204020204" pitchFamily="34" charset="-122"/>
              </a:rPr>
              <a:t>新的问题？</a:t>
            </a:r>
            <a:endParaRPr lang="zh-CN" altLang="en-US" sz="2400" dirty="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p14="http://schemas.microsoft.com/office/powerpoint/2010/main">
        <mc:Choice Requires="p14">
          <p:contentPart r:id="rId5" p14:bwMode="auto">
            <p14:nvContentPartPr>
              <p14:cNvPr id="3" name="墨迹 2"/>
              <p14:cNvContentPartPr/>
              <p14:nvPr/>
            </p14:nvContentPartPr>
            <p14:xfrm>
              <a:off x="1190625" y="4490720"/>
              <a:ext cx="360" cy="433705"/>
            </p14:xfrm>
          </p:contentPart>
        </mc:Choice>
        <mc:Fallback xmlns="">
          <p:pic>
            <p:nvPicPr>
              <p:cNvPr id="3" name="墨迹 2"/>
            </p:nvPicPr>
            <p:blipFill>
              <a:blip r:embed="rId6"/>
            </p:blipFill>
            <p:spPr>
              <a:xfrm>
                <a:off x="1190625" y="4490720"/>
                <a:ext cx="360" cy="433705"/>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5" name="墨迹 4"/>
              <p14:cNvContentPartPr/>
              <p14:nvPr/>
            </p14:nvContentPartPr>
            <p14:xfrm>
              <a:off x="1809750" y="4443095"/>
              <a:ext cx="285750" cy="571500"/>
            </p14:xfrm>
          </p:contentPart>
        </mc:Choice>
        <mc:Fallback xmlns="">
          <p:pic>
            <p:nvPicPr>
              <p:cNvPr id="5" name="墨迹 4"/>
            </p:nvPicPr>
            <p:blipFill>
              <a:blip r:embed="rId8"/>
            </p:blipFill>
            <p:spPr>
              <a:xfrm>
                <a:off x="1809750" y="4443095"/>
                <a:ext cx="285750" cy="57150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6" name="墨迹 5"/>
              <p14:cNvContentPartPr/>
              <p14:nvPr/>
            </p14:nvContentPartPr>
            <p14:xfrm>
              <a:off x="3757295" y="4890770"/>
              <a:ext cx="360" cy="14605"/>
            </p14:xfrm>
          </p:contentPart>
        </mc:Choice>
        <mc:Fallback xmlns="">
          <p:pic>
            <p:nvPicPr>
              <p:cNvPr id="6" name="墨迹 5"/>
            </p:nvPicPr>
            <p:blipFill>
              <a:blip r:embed="rId10"/>
            </p:blipFill>
            <p:spPr>
              <a:xfrm>
                <a:off x="3757295" y="4890770"/>
                <a:ext cx="360" cy="14605"/>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7" name="墨迹 6"/>
              <p14:cNvContentPartPr/>
              <p14:nvPr/>
            </p14:nvContentPartPr>
            <p14:xfrm>
              <a:off x="3724275" y="4905375"/>
              <a:ext cx="33020" cy="99695"/>
            </p14:xfrm>
          </p:contentPart>
        </mc:Choice>
        <mc:Fallback xmlns="">
          <p:pic>
            <p:nvPicPr>
              <p:cNvPr id="7" name="墨迹 6"/>
            </p:nvPicPr>
            <p:blipFill>
              <a:blip r:embed="rId12"/>
            </p:blipFill>
            <p:spPr>
              <a:xfrm>
                <a:off x="3724275" y="4905375"/>
                <a:ext cx="33020" cy="99695"/>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8" name="墨迹 17"/>
              <p14:cNvContentPartPr/>
              <p14:nvPr/>
            </p14:nvContentPartPr>
            <p14:xfrm>
              <a:off x="3804920" y="4924425"/>
              <a:ext cx="360" cy="347345"/>
            </p14:xfrm>
          </p:contentPart>
        </mc:Choice>
        <mc:Fallback xmlns="">
          <p:pic>
            <p:nvPicPr>
              <p:cNvPr id="18" name="墨迹 17"/>
            </p:nvPicPr>
            <p:blipFill>
              <a:blip r:embed="rId14"/>
            </p:blipFill>
            <p:spPr>
              <a:xfrm>
                <a:off x="3804920" y="4924425"/>
                <a:ext cx="360" cy="347345"/>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20" name="墨迹 19"/>
              <p14:cNvContentPartPr/>
              <p14:nvPr/>
            </p14:nvContentPartPr>
            <p14:xfrm>
              <a:off x="3633470" y="5238750"/>
              <a:ext cx="309880" cy="33020"/>
            </p14:xfrm>
          </p:contentPart>
        </mc:Choice>
        <mc:Fallback xmlns="">
          <p:pic>
            <p:nvPicPr>
              <p:cNvPr id="20" name="墨迹 19"/>
            </p:nvPicPr>
            <p:blipFill>
              <a:blip r:embed="rId16"/>
            </p:blipFill>
            <p:spPr>
              <a:xfrm>
                <a:off x="3633470" y="5238750"/>
                <a:ext cx="309880" cy="3302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21" name="墨迹 20"/>
              <p14:cNvContentPartPr/>
              <p14:nvPr/>
            </p14:nvContentPartPr>
            <p14:xfrm>
              <a:off x="4624070" y="4976495"/>
              <a:ext cx="176530" cy="495300"/>
            </p14:xfrm>
          </p:contentPart>
        </mc:Choice>
        <mc:Fallback xmlns="">
          <p:pic>
            <p:nvPicPr>
              <p:cNvPr id="21" name="墨迹 20"/>
            </p:nvPicPr>
            <p:blipFill>
              <a:blip r:embed="rId18"/>
            </p:blipFill>
            <p:spPr>
              <a:xfrm>
                <a:off x="4624070" y="4976495"/>
                <a:ext cx="176530" cy="495300"/>
              </a:xfrm>
              <a:prstGeom prst="rect"/>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42937" y="1"/>
            <a:ext cx="8171234" cy="739302"/>
          </a:xfrm>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2.1 </a:t>
            </a:r>
            <a:r>
              <a:rPr lang="zh-CN" altLang="en-US" sz="2800" b="1" dirty="0" smtClean="0">
                <a:solidFill>
                  <a:schemeClr val="bg1"/>
                </a:solidFill>
                <a:latin typeface="微软雅黑" panose="020B0503020204020204" pitchFamily="34" charset="-122"/>
                <a:ea typeface="微软雅黑" panose="020B0503020204020204" pitchFamily="34" charset="-122"/>
              </a:rPr>
              <a:t>术语</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0308" y="85447"/>
            <a:ext cx="1754654" cy="584885"/>
          </a:xfrm>
          <a:prstGeom prst="rect">
            <a:avLst/>
          </a:prstGeom>
        </p:spPr>
      </p:pic>
      <p:sp>
        <p:nvSpPr>
          <p:cNvPr id="9" name="Text Box 5"/>
          <p:cNvSpPr txBox="1">
            <a:spLocks noChangeArrowheads="1"/>
          </p:cNvSpPr>
          <p:nvPr/>
        </p:nvSpPr>
        <p:spPr bwMode="auto">
          <a:xfrm>
            <a:off x="642689" y="1923761"/>
            <a:ext cx="4675187" cy="497957"/>
          </a:xfrm>
          <a:prstGeom prst="rect">
            <a:avLst/>
          </a:prstGeom>
          <a:noFill/>
          <a:ln w="9525">
            <a:noFill/>
            <a:miter lim="800000"/>
          </a:ln>
        </p:spPr>
        <p:txBody>
          <a:bodyPr>
            <a:spAutoFit/>
          </a:bodyPr>
          <a:lstStyle/>
          <a:p>
            <a:pPr algn="l">
              <a:lnSpc>
                <a:spcPct val="120000"/>
              </a:lnSpc>
              <a:spcBef>
                <a:spcPct val="50000"/>
              </a:spcBef>
            </a:pPr>
            <a:r>
              <a:rPr lang="en-US" altLang="zh-CN" sz="2400" dirty="0">
                <a:solidFill>
                  <a:srgbClr val="00B0F0"/>
                </a:solidFill>
                <a:latin typeface="微软雅黑" panose="020B0503020204020204" pitchFamily="34" charset="-122"/>
                <a:ea typeface="微软雅黑" panose="020B0503020204020204" pitchFamily="34" charset="-122"/>
              </a:rPr>
              <a:t>1</a:t>
            </a:r>
            <a:r>
              <a:rPr lang="zh-CN" altLang="en-US" sz="2400" dirty="0">
                <a:solidFill>
                  <a:srgbClr val="00B0F0"/>
                </a:solidFill>
                <a:latin typeface="微软雅黑" panose="020B0503020204020204" pitchFamily="34" charset="-122"/>
                <a:ea typeface="微软雅黑" panose="020B0503020204020204" pitchFamily="34" charset="-122"/>
              </a:rPr>
              <a:t>、芯片</a:t>
            </a:r>
            <a:endParaRPr lang="zh-CN" altLang="en-US" sz="2400" dirty="0">
              <a:solidFill>
                <a:srgbClr val="00B0F0"/>
              </a:solidFill>
              <a:latin typeface="微软雅黑" panose="020B0503020204020204" pitchFamily="34" charset="-122"/>
              <a:ea typeface="微软雅黑" panose="020B0503020204020204" pitchFamily="34" charset="-122"/>
            </a:endParaRPr>
          </a:p>
        </p:txBody>
      </p:sp>
      <p:sp>
        <p:nvSpPr>
          <p:cNvPr id="10" name="Text Box 6"/>
          <p:cNvSpPr txBox="1">
            <a:spLocks noChangeArrowheads="1"/>
          </p:cNvSpPr>
          <p:nvPr/>
        </p:nvSpPr>
        <p:spPr bwMode="auto">
          <a:xfrm>
            <a:off x="1076118" y="2520661"/>
            <a:ext cx="10160000" cy="1606594"/>
          </a:xfrm>
          <a:prstGeom prst="rect">
            <a:avLst/>
          </a:prstGeom>
          <a:noFill/>
          <a:ln w="9525">
            <a:noFill/>
            <a:miter lim="800000"/>
          </a:ln>
        </p:spPr>
        <p:txBody>
          <a:bodyPr wrap="square">
            <a:spAutoFit/>
          </a:bodyPr>
          <a:lstStyle/>
          <a:p>
            <a:pPr algn="l">
              <a:lnSpc>
                <a:spcPct val="120000"/>
              </a:lnSpc>
              <a:spcBef>
                <a:spcPct val="50000"/>
              </a:spcBef>
            </a:pPr>
            <a:r>
              <a:rPr lang="zh-CN" altLang="en-US" sz="2400" dirty="0" smtClean="0">
                <a:solidFill>
                  <a:schemeClr val="bg1"/>
                </a:solidFill>
                <a:latin typeface="微软雅黑" panose="020B0503020204020204" pitchFamily="34" charset="-122"/>
                <a:ea typeface="微软雅黑" panose="020B0503020204020204" pitchFamily="34" charset="-122"/>
              </a:rPr>
              <a:t>它</a:t>
            </a:r>
            <a:r>
              <a:rPr lang="zh-CN" altLang="en-US" sz="2400" dirty="0">
                <a:solidFill>
                  <a:schemeClr val="bg1"/>
                </a:solidFill>
                <a:latin typeface="微软雅黑" panose="020B0503020204020204" pitchFamily="34" charset="-122"/>
                <a:ea typeface="微软雅黑" panose="020B0503020204020204" pitchFamily="34" charset="-122"/>
              </a:rPr>
              <a:t>是在一块用半导体材料制成的基片上注入少量的其它元素粒子而制成的具有某些特殊功能的电子器件。</a:t>
            </a:r>
            <a:endParaRPr lang="zh-CN" altLang="en-US" sz="2400" dirty="0">
              <a:solidFill>
                <a:schemeClr val="bg1"/>
              </a:solidFill>
              <a:latin typeface="微软雅黑" panose="020B0503020204020204" pitchFamily="34" charset="-122"/>
              <a:ea typeface="微软雅黑" panose="020B0503020204020204" pitchFamily="34" charset="-122"/>
            </a:endParaRPr>
          </a:p>
          <a:p>
            <a:pPr algn="l">
              <a:lnSpc>
                <a:spcPct val="120000"/>
              </a:lnSpc>
              <a:spcBef>
                <a:spcPct val="50000"/>
              </a:spcBef>
            </a:pPr>
            <a:r>
              <a:rPr lang="zh-CN" altLang="en-US" sz="2400" dirty="0" smtClean="0">
                <a:solidFill>
                  <a:schemeClr val="bg1"/>
                </a:solidFill>
                <a:latin typeface="微软雅黑" panose="020B0503020204020204" pitchFamily="34" charset="-122"/>
                <a:ea typeface="微软雅黑" panose="020B0503020204020204" pitchFamily="34" charset="-122"/>
              </a:rPr>
              <a:t>根据</a:t>
            </a:r>
            <a:r>
              <a:rPr lang="zh-CN" altLang="en-US" sz="2400" dirty="0">
                <a:solidFill>
                  <a:schemeClr val="bg1"/>
                </a:solidFill>
                <a:latin typeface="微软雅黑" panose="020B0503020204020204" pitchFamily="34" charset="-122"/>
                <a:ea typeface="微软雅黑" panose="020B0503020204020204" pitchFamily="34" charset="-122"/>
              </a:rPr>
              <a:t>应用的需要，芯片可以采用不同的封装形式。</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1" name="Text Box 7"/>
          <p:cNvSpPr txBox="1">
            <a:spLocks noChangeArrowheads="1"/>
          </p:cNvSpPr>
          <p:nvPr/>
        </p:nvSpPr>
        <p:spPr bwMode="auto">
          <a:xfrm>
            <a:off x="642688" y="4511115"/>
            <a:ext cx="4675188" cy="497957"/>
          </a:xfrm>
          <a:prstGeom prst="rect">
            <a:avLst/>
          </a:prstGeom>
          <a:noFill/>
          <a:ln w="9525">
            <a:noFill/>
            <a:miter lim="800000"/>
          </a:ln>
        </p:spPr>
        <p:txBody>
          <a:bodyPr>
            <a:spAutoFit/>
          </a:bodyPr>
          <a:lstStyle/>
          <a:p>
            <a:pPr algn="l">
              <a:lnSpc>
                <a:spcPct val="120000"/>
              </a:lnSpc>
              <a:spcBef>
                <a:spcPct val="50000"/>
              </a:spcBef>
            </a:pPr>
            <a:r>
              <a:rPr lang="en-US" altLang="zh-CN" sz="2400" dirty="0">
                <a:solidFill>
                  <a:srgbClr val="00B0F0"/>
                </a:solidFill>
                <a:latin typeface="微软雅黑" panose="020B0503020204020204" pitchFamily="34" charset="-122"/>
                <a:ea typeface="微软雅黑" panose="020B0503020204020204" pitchFamily="34" charset="-122"/>
              </a:rPr>
              <a:t>2</a:t>
            </a:r>
            <a:r>
              <a:rPr lang="zh-CN" altLang="en-US" sz="2400" dirty="0">
                <a:solidFill>
                  <a:srgbClr val="00B0F0"/>
                </a:solidFill>
                <a:latin typeface="微软雅黑" panose="020B0503020204020204" pitchFamily="34" charset="-122"/>
                <a:ea typeface="微软雅黑" panose="020B0503020204020204" pitchFamily="34" charset="-122"/>
              </a:rPr>
              <a:t>、引脚</a:t>
            </a:r>
            <a:endParaRPr lang="zh-CN" altLang="en-US" sz="2400" dirty="0">
              <a:solidFill>
                <a:srgbClr val="00B0F0"/>
              </a:solidFill>
              <a:latin typeface="微软雅黑" panose="020B0503020204020204" pitchFamily="34" charset="-122"/>
              <a:ea typeface="微软雅黑" panose="020B0503020204020204" pitchFamily="34" charset="-122"/>
            </a:endParaRPr>
          </a:p>
        </p:txBody>
      </p:sp>
      <p:sp>
        <p:nvSpPr>
          <p:cNvPr id="12" name="Text Box 8"/>
          <p:cNvSpPr txBox="1">
            <a:spLocks noChangeArrowheads="1"/>
          </p:cNvSpPr>
          <p:nvPr/>
        </p:nvSpPr>
        <p:spPr bwMode="auto">
          <a:xfrm>
            <a:off x="1076118" y="5125166"/>
            <a:ext cx="9975635" cy="535531"/>
          </a:xfrm>
          <a:prstGeom prst="rect">
            <a:avLst/>
          </a:prstGeom>
          <a:noFill/>
          <a:ln w="9525">
            <a:noFill/>
            <a:miter lim="800000"/>
          </a:ln>
        </p:spPr>
        <p:txBody>
          <a:bodyPr wrap="square">
            <a:spAutoFit/>
          </a:bodyPr>
          <a:lstStyle/>
          <a:p>
            <a:pPr algn="l">
              <a:lnSpc>
                <a:spcPct val="120000"/>
              </a:lnSpc>
              <a:spcBef>
                <a:spcPct val="50000"/>
              </a:spcBef>
            </a:pPr>
            <a:r>
              <a:rPr lang="zh-CN" altLang="en-US" sz="2400" dirty="0" smtClean="0">
                <a:solidFill>
                  <a:schemeClr val="bg1"/>
                </a:solidFill>
                <a:latin typeface="微软雅黑" panose="020B0503020204020204" pitchFamily="34" charset="-122"/>
                <a:ea typeface="微软雅黑" panose="020B0503020204020204" pitchFamily="34" charset="-122"/>
              </a:rPr>
              <a:t>半导体器件</a:t>
            </a:r>
            <a:r>
              <a:rPr lang="zh-CN" altLang="en-US" sz="2400" dirty="0">
                <a:solidFill>
                  <a:schemeClr val="bg1"/>
                </a:solidFill>
                <a:latin typeface="微软雅黑" panose="020B0503020204020204" pitchFamily="34" charset="-122"/>
                <a:ea typeface="微软雅黑" panose="020B0503020204020204" pitchFamily="34" charset="-122"/>
              </a:rPr>
              <a:t>的外部连接部分。引脚通常在包装盒的两侧或四周。</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642688" y="1066862"/>
            <a:ext cx="2250937" cy="461665"/>
          </a:xfrm>
          <a:prstGeom prst="rect">
            <a:avLst/>
          </a:prstGeom>
        </p:spPr>
        <p:txBody>
          <a:bodyPr wrap="none">
            <a:spAutoFit/>
          </a:bodyPr>
          <a:lstStyle/>
          <a:p>
            <a:r>
              <a:rPr lang="en-US" altLang="zh-CN" sz="2400" b="1" dirty="0">
                <a:solidFill>
                  <a:srgbClr val="00B0F0"/>
                </a:solidFill>
                <a:latin typeface="微软雅黑" panose="020B0503020204020204" pitchFamily="34" charset="-122"/>
                <a:ea typeface="微软雅黑" panose="020B0503020204020204" pitchFamily="34" charset="-122"/>
              </a:rPr>
              <a:t>2.1.1 </a:t>
            </a:r>
            <a:r>
              <a:rPr lang="zh-CN" altLang="en-US" sz="2400" b="1" dirty="0">
                <a:solidFill>
                  <a:srgbClr val="00B0F0"/>
                </a:solidFill>
                <a:latin typeface="微软雅黑" panose="020B0503020204020204" pitchFamily="34" charset="-122"/>
                <a:ea typeface="微软雅黑" panose="020B0503020204020204" pitchFamily="34" charset="-122"/>
              </a:rPr>
              <a:t>基本术语</a:t>
            </a:r>
            <a:endParaRPr lang="zh-CN" altLang="en-US" sz="2400" b="1" dirty="0">
              <a:solidFill>
                <a:srgbClr val="00B0F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42937" y="1"/>
            <a:ext cx="8171234" cy="739302"/>
          </a:xfrm>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2.4 </a:t>
            </a:r>
            <a:r>
              <a:rPr lang="zh-CN" altLang="en-US" sz="2800" b="1" dirty="0">
                <a:solidFill>
                  <a:schemeClr val="bg1"/>
                </a:solidFill>
                <a:latin typeface="微软雅黑" panose="020B0503020204020204" pitchFamily="34" charset="-122"/>
                <a:ea typeface="微软雅黑" panose="020B0503020204020204" pitchFamily="34" charset="-122"/>
              </a:rPr>
              <a:t>时序图</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0308" y="85447"/>
            <a:ext cx="1754654" cy="584885"/>
          </a:xfrm>
          <a:prstGeom prst="rect">
            <a:avLst/>
          </a:prstGeom>
        </p:spPr>
      </p:pic>
      <p:sp>
        <p:nvSpPr>
          <p:cNvPr id="8" name="矩形 7"/>
          <p:cNvSpPr/>
          <p:nvPr/>
        </p:nvSpPr>
        <p:spPr>
          <a:xfrm>
            <a:off x="642688" y="1066862"/>
            <a:ext cx="1943161" cy="461665"/>
          </a:xfrm>
          <a:prstGeom prst="rect">
            <a:avLst/>
          </a:prstGeom>
        </p:spPr>
        <p:txBody>
          <a:bodyPr wrap="none">
            <a:spAutoFit/>
          </a:bodyPr>
          <a:lstStyle/>
          <a:p>
            <a:r>
              <a:rPr lang="en-US" altLang="zh-CN" sz="2400" b="1" dirty="0">
                <a:solidFill>
                  <a:srgbClr val="00B0F0"/>
                </a:solidFill>
                <a:latin typeface="微软雅黑" panose="020B0503020204020204" pitchFamily="34" charset="-122"/>
                <a:ea typeface="微软雅黑" panose="020B0503020204020204" pitchFamily="34" charset="-122"/>
              </a:rPr>
              <a:t>2.4.1 </a:t>
            </a:r>
            <a:r>
              <a:rPr lang="zh-CN" altLang="en-US" sz="2400" b="1" dirty="0">
                <a:solidFill>
                  <a:srgbClr val="00B0F0"/>
                </a:solidFill>
                <a:latin typeface="微软雅黑" panose="020B0503020204020204" pitchFamily="34" charset="-122"/>
                <a:ea typeface="微软雅黑" panose="020B0503020204020204" pitchFamily="34" charset="-122"/>
              </a:rPr>
              <a:t>时序图</a:t>
            </a:r>
            <a:endParaRPr lang="zh-CN" altLang="en-US" sz="2400" b="1" dirty="0">
              <a:solidFill>
                <a:srgbClr val="00B0F0"/>
              </a:solidFill>
              <a:latin typeface="微软雅黑" panose="020B0503020204020204" pitchFamily="34" charset="-122"/>
              <a:ea typeface="微软雅黑" panose="020B0503020204020204" pitchFamily="34" charset="-122"/>
            </a:endParaRPr>
          </a:p>
        </p:txBody>
      </p:sp>
      <p:sp>
        <p:nvSpPr>
          <p:cNvPr id="9" name="Text Box 10"/>
          <p:cNvSpPr txBox="1">
            <a:spLocks noChangeArrowheads="1"/>
          </p:cNvSpPr>
          <p:nvPr/>
        </p:nvSpPr>
        <p:spPr bwMode="auto">
          <a:xfrm>
            <a:off x="642688" y="1702825"/>
            <a:ext cx="4159971" cy="500009"/>
          </a:xfrm>
          <a:prstGeom prst="rect">
            <a:avLst/>
          </a:prstGeom>
          <a:noFill/>
          <a:ln w="9525">
            <a:noFill/>
            <a:miter lim="800000"/>
          </a:ln>
          <a:effectLst/>
        </p:spPr>
        <p:txBody>
          <a:bodyPr wrap="square">
            <a:spAutoFit/>
          </a:bodyPr>
          <a:lstStyle/>
          <a:p>
            <a:pPr>
              <a:lnSpc>
                <a:spcPct val="120000"/>
              </a:lnSpc>
              <a:spcBef>
                <a:spcPct val="50000"/>
              </a:spcBef>
            </a:pPr>
            <a:r>
              <a:rPr lang="en-US" altLang="zh-CN" sz="2400" dirty="0">
                <a:solidFill>
                  <a:srgbClr val="00B0F0"/>
                </a:solidFill>
                <a:latin typeface="微软雅黑" panose="020B0503020204020204" pitchFamily="34" charset="-122"/>
                <a:ea typeface="微软雅黑" panose="020B0503020204020204" pitchFamily="34" charset="-122"/>
              </a:rPr>
              <a:t>1</a:t>
            </a:r>
            <a:r>
              <a:rPr lang="zh-CN" altLang="en-US" sz="2400" dirty="0">
                <a:solidFill>
                  <a:srgbClr val="00B0F0"/>
                </a:solidFill>
                <a:latin typeface="微软雅黑" panose="020B0503020204020204" pitchFamily="34" charset="-122"/>
                <a:ea typeface="微软雅黑" panose="020B0503020204020204" pitchFamily="34" charset="-122"/>
              </a:rPr>
              <a:t>、时序图</a:t>
            </a:r>
            <a:endParaRPr lang="zh-CN" altLang="en-US" sz="2400" dirty="0">
              <a:solidFill>
                <a:srgbClr val="00B0F0"/>
              </a:solidFill>
              <a:latin typeface="微软雅黑" panose="020B0503020204020204" pitchFamily="34" charset="-122"/>
              <a:ea typeface="微软雅黑" panose="020B0503020204020204" pitchFamily="34" charset="-122"/>
            </a:endParaRPr>
          </a:p>
        </p:txBody>
      </p:sp>
      <p:sp>
        <p:nvSpPr>
          <p:cNvPr id="12" name="Line 11"/>
          <p:cNvSpPr>
            <a:spLocks noChangeShapeType="1"/>
          </p:cNvSpPr>
          <p:nvPr/>
        </p:nvSpPr>
        <p:spPr bwMode="auto">
          <a:xfrm>
            <a:off x="6811061" y="3865606"/>
            <a:ext cx="115888" cy="0"/>
          </a:xfrm>
          <a:prstGeom prst="line">
            <a:avLst/>
          </a:prstGeom>
          <a:noFill/>
          <a:ln w="9525">
            <a:noFill/>
            <a:round/>
          </a:ln>
          <a:effectLst/>
        </p:spPr>
        <p:txBody>
          <a:bodyPr/>
          <a:lstStyle/>
          <a:p>
            <a:endParaRPr lang="zh-CN" altLang="en-US"/>
          </a:p>
        </p:txBody>
      </p:sp>
      <p:pic>
        <p:nvPicPr>
          <p:cNvPr id="18" name="Picture 8" descr="D:\嵌入式系统软件设计\t02-20.jpg"/>
          <p:cNvPicPr>
            <a:picLocks noChangeAspect="1" noChangeArrowheads="1"/>
          </p:cNvPicPr>
          <p:nvPr/>
        </p:nvPicPr>
        <p:blipFill>
          <a:blip r:embed="rId3" cstate="print"/>
          <a:srcRect/>
          <a:stretch>
            <a:fillRect/>
          </a:stretch>
        </p:blipFill>
        <p:spPr bwMode="auto">
          <a:xfrm>
            <a:off x="811495" y="2348299"/>
            <a:ext cx="6461125" cy="3209925"/>
          </a:xfrm>
          <a:prstGeom prst="rect">
            <a:avLst/>
          </a:prstGeom>
          <a:noFill/>
        </p:spPr>
      </p:pic>
      <p:sp>
        <p:nvSpPr>
          <p:cNvPr id="20" name="Text Box 9"/>
          <p:cNvSpPr txBox="1">
            <a:spLocks noChangeArrowheads="1"/>
          </p:cNvSpPr>
          <p:nvPr/>
        </p:nvSpPr>
        <p:spPr bwMode="auto">
          <a:xfrm>
            <a:off x="1720338" y="5703689"/>
            <a:ext cx="4643437" cy="400110"/>
          </a:xfrm>
          <a:prstGeom prst="rect">
            <a:avLst/>
          </a:prstGeom>
          <a:noFill/>
          <a:ln w="9525">
            <a:noFill/>
            <a:miter lim="800000"/>
          </a:ln>
          <a:effectLst/>
        </p:spPr>
        <p:txBody>
          <a:bodyPr>
            <a:spAutoFit/>
          </a:bodyPr>
          <a:lstStyle/>
          <a:p>
            <a:pPr algn="ctr">
              <a:spcBef>
                <a:spcPct val="50000"/>
              </a:spcBef>
            </a:pPr>
            <a:r>
              <a:rPr lang="zh-CN" altLang="en-US" sz="2000" dirty="0">
                <a:solidFill>
                  <a:schemeClr val="bg1"/>
                </a:solidFill>
                <a:latin typeface="微软雅黑" panose="020B0503020204020204" pitchFamily="34" charset="-122"/>
                <a:ea typeface="微软雅黑" panose="020B0503020204020204" pitchFamily="34" charset="-122"/>
              </a:rPr>
              <a:t>与非门的时序图</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1" name="Text Box 7"/>
          <p:cNvSpPr txBox="1">
            <a:spLocks noChangeArrowheads="1"/>
          </p:cNvSpPr>
          <p:nvPr/>
        </p:nvSpPr>
        <p:spPr bwMode="auto">
          <a:xfrm>
            <a:off x="7565338" y="2260499"/>
            <a:ext cx="3901732" cy="2246769"/>
          </a:xfrm>
          <a:prstGeom prst="rect">
            <a:avLst/>
          </a:prstGeom>
          <a:noFill/>
          <a:ln w="9525">
            <a:noFill/>
            <a:miter lim="800000"/>
          </a:ln>
          <a:effectLst/>
        </p:spPr>
        <p:txBody>
          <a:bodyPr wrap="square">
            <a:spAutoFit/>
          </a:bodyPr>
          <a:lstStyle/>
          <a:p>
            <a:pPr algn="l">
              <a:lnSpc>
                <a:spcPct val="120000"/>
              </a:lnSpc>
              <a:spcBef>
                <a:spcPct val="50000"/>
              </a:spcBef>
            </a:pPr>
            <a:r>
              <a:rPr lang="zh-CN" altLang="en-US" sz="2000" dirty="0">
                <a:solidFill>
                  <a:srgbClr val="00B0F0"/>
                </a:solidFill>
                <a:latin typeface="微软雅黑" panose="020B0503020204020204" pitchFamily="34" charset="-122"/>
                <a:ea typeface="微软雅黑" panose="020B0503020204020204" pitchFamily="34" charset="-122"/>
              </a:rPr>
              <a:t>时序图</a:t>
            </a:r>
            <a:r>
              <a:rPr lang="zh-CN" altLang="en-US" sz="2000" dirty="0" smtClean="0">
                <a:solidFill>
                  <a:srgbClr val="00B0F0"/>
                </a:solidFill>
                <a:latin typeface="微软雅黑" panose="020B0503020204020204" pitchFamily="34" charset="-122"/>
                <a:ea typeface="微软雅黑" panose="020B0503020204020204" pitchFamily="34" charset="-122"/>
              </a:rPr>
              <a:t>定义</a:t>
            </a:r>
            <a:endParaRPr lang="en-US" altLang="zh-CN" sz="2000" dirty="0" smtClean="0">
              <a:solidFill>
                <a:srgbClr val="00B0F0"/>
              </a:solidFill>
              <a:latin typeface="微软雅黑" panose="020B0503020204020204" pitchFamily="34" charset="-122"/>
              <a:ea typeface="微软雅黑" panose="020B0503020204020204" pitchFamily="34" charset="-122"/>
            </a:endParaRPr>
          </a:p>
          <a:p>
            <a:pPr>
              <a:lnSpc>
                <a:spcPct val="120000"/>
              </a:lnSpc>
              <a:spcBef>
                <a:spcPct val="50000"/>
              </a:spcBef>
            </a:pPr>
            <a:r>
              <a:rPr lang="zh-CN" altLang="en-US" sz="2000" dirty="0">
                <a:solidFill>
                  <a:schemeClr val="bg1"/>
                </a:solidFill>
                <a:latin typeface="微软雅黑" panose="020B0503020204020204" pitchFamily="34" charset="-122"/>
                <a:ea typeface="微软雅黑" panose="020B0503020204020204" pitchFamily="34" charset="-122"/>
              </a:rPr>
              <a:t>时序图是表示输入信号和输出信号随时间变化以及输出信号随输入信号变化的关系。</a:t>
            </a:r>
            <a:endParaRPr lang="zh-CN" altLang="en-US" sz="2000" dirty="0">
              <a:solidFill>
                <a:schemeClr val="bg1"/>
              </a:solidFill>
              <a:latin typeface="微软雅黑" panose="020B0503020204020204" pitchFamily="34" charset="-122"/>
              <a:ea typeface="微软雅黑" panose="020B0503020204020204" pitchFamily="34" charset="-122"/>
            </a:endParaRPr>
          </a:p>
          <a:p>
            <a:pPr algn="l">
              <a:lnSpc>
                <a:spcPct val="120000"/>
              </a:lnSpc>
              <a:spcBef>
                <a:spcPct val="50000"/>
              </a:spcBef>
            </a:pPr>
            <a:endParaRPr lang="zh-CN" altLang="en-US" sz="2000" dirty="0">
              <a:solidFill>
                <a:srgbClr val="FFFF00"/>
              </a:solidFill>
              <a:latin typeface="微软雅黑" panose="020B0503020204020204" pitchFamily="34" charset="-122"/>
              <a:ea typeface="微软雅黑" panose="020B0503020204020204" pitchFamily="34" charset="-122"/>
            </a:endParaRPr>
          </a:p>
        </p:txBody>
      </p:sp>
      <p:sp>
        <p:nvSpPr>
          <p:cNvPr id="23" name="Text Box 10"/>
          <p:cNvSpPr txBox="1">
            <a:spLocks noChangeArrowheads="1"/>
          </p:cNvSpPr>
          <p:nvPr/>
        </p:nvSpPr>
        <p:spPr bwMode="auto">
          <a:xfrm>
            <a:off x="7565338" y="4075227"/>
            <a:ext cx="4451486" cy="432041"/>
          </a:xfrm>
          <a:prstGeom prst="rect">
            <a:avLst/>
          </a:prstGeom>
          <a:noFill/>
          <a:ln w="9525">
            <a:noFill/>
            <a:miter lim="800000"/>
          </a:ln>
          <a:effectLst/>
        </p:spPr>
        <p:txBody>
          <a:bodyPr wrap="square">
            <a:spAutoFit/>
          </a:bodyPr>
          <a:lstStyle/>
          <a:p>
            <a:pPr>
              <a:lnSpc>
                <a:spcPct val="120000"/>
              </a:lnSpc>
              <a:spcBef>
                <a:spcPct val="50000"/>
              </a:spcBef>
            </a:pPr>
            <a:r>
              <a:rPr lang="zh-CN" altLang="en-US" sz="2000" dirty="0" smtClean="0">
                <a:solidFill>
                  <a:srgbClr val="FF3300"/>
                </a:solidFill>
                <a:latin typeface="微软雅黑" panose="020B0503020204020204" pitchFamily="34" charset="-122"/>
                <a:ea typeface="微软雅黑" panose="020B0503020204020204" pitchFamily="34" charset="-122"/>
              </a:rPr>
              <a:t>从</a:t>
            </a:r>
            <a:r>
              <a:rPr lang="zh-CN" altLang="en-US" sz="2000" dirty="0">
                <a:solidFill>
                  <a:srgbClr val="FF3300"/>
                </a:solidFill>
                <a:latin typeface="微软雅黑" panose="020B0503020204020204" pitchFamily="34" charset="-122"/>
                <a:ea typeface="微软雅黑" panose="020B0503020204020204" pitchFamily="34" charset="-122"/>
              </a:rPr>
              <a:t>与非门的时序图还发现了什么？</a:t>
            </a:r>
            <a:endParaRPr lang="zh-CN" altLang="en-US" sz="2000" dirty="0">
              <a:solidFill>
                <a:srgbClr val="FF33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p14="http://schemas.microsoft.com/office/powerpoint/2010/main">
        <mc:Choice Requires="p14">
          <p:contentPart r:id="rId4" p14:bwMode="auto">
            <p14:nvContentPartPr>
              <p14:cNvPr id="3" name="墨迹 2"/>
              <p14:cNvContentPartPr/>
              <p14:nvPr/>
            </p14:nvContentPartPr>
            <p14:xfrm>
              <a:off x="1104900" y="4010025"/>
              <a:ext cx="1057275" cy="904875"/>
            </p14:xfrm>
          </p:contentPart>
        </mc:Choice>
        <mc:Fallback xmlns="">
          <p:pic>
            <p:nvPicPr>
              <p:cNvPr id="3" name="墨迹 2"/>
            </p:nvPicPr>
            <p:blipFill>
              <a:blip r:embed="rId5"/>
            </p:blipFill>
            <p:spPr>
              <a:xfrm>
                <a:off x="1104900" y="4010025"/>
                <a:ext cx="1057275" cy="904875"/>
              </a:xfrm>
              <a:prstGeom prst="rect"/>
            </p:spPr>
          </p:pic>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42937" y="1"/>
            <a:ext cx="8171234" cy="739302"/>
          </a:xfrm>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2.4 </a:t>
            </a:r>
            <a:r>
              <a:rPr lang="zh-CN" altLang="en-US" sz="2800" b="1" dirty="0">
                <a:solidFill>
                  <a:schemeClr val="bg1"/>
                </a:solidFill>
                <a:latin typeface="微软雅黑" panose="020B0503020204020204" pitchFamily="34" charset="-122"/>
                <a:ea typeface="微软雅黑" panose="020B0503020204020204" pitchFamily="34" charset="-122"/>
              </a:rPr>
              <a:t>时序图</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0308" y="85447"/>
            <a:ext cx="1754654" cy="584885"/>
          </a:xfrm>
          <a:prstGeom prst="rect">
            <a:avLst/>
          </a:prstGeom>
        </p:spPr>
      </p:pic>
      <p:sp>
        <p:nvSpPr>
          <p:cNvPr id="8" name="矩形 7"/>
          <p:cNvSpPr/>
          <p:nvPr/>
        </p:nvSpPr>
        <p:spPr>
          <a:xfrm>
            <a:off x="642688" y="1066862"/>
            <a:ext cx="1943161" cy="461665"/>
          </a:xfrm>
          <a:prstGeom prst="rect">
            <a:avLst/>
          </a:prstGeom>
        </p:spPr>
        <p:txBody>
          <a:bodyPr wrap="none">
            <a:spAutoFit/>
          </a:bodyPr>
          <a:lstStyle/>
          <a:p>
            <a:r>
              <a:rPr lang="en-US" altLang="zh-CN" sz="2400" b="1" dirty="0">
                <a:solidFill>
                  <a:srgbClr val="00B0F0"/>
                </a:solidFill>
                <a:latin typeface="微软雅黑" panose="020B0503020204020204" pitchFamily="34" charset="-122"/>
                <a:ea typeface="微软雅黑" panose="020B0503020204020204" pitchFamily="34" charset="-122"/>
              </a:rPr>
              <a:t>2.4.1 </a:t>
            </a:r>
            <a:r>
              <a:rPr lang="zh-CN" altLang="en-US" sz="2400" b="1" dirty="0">
                <a:solidFill>
                  <a:srgbClr val="00B0F0"/>
                </a:solidFill>
                <a:latin typeface="微软雅黑" panose="020B0503020204020204" pitchFamily="34" charset="-122"/>
                <a:ea typeface="微软雅黑" panose="020B0503020204020204" pitchFamily="34" charset="-122"/>
              </a:rPr>
              <a:t>时序图</a:t>
            </a:r>
            <a:endParaRPr lang="zh-CN" altLang="en-US" sz="2400" b="1" dirty="0">
              <a:solidFill>
                <a:srgbClr val="00B0F0"/>
              </a:solidFill>
              <a:latin typeface="微软雅黑" panose="020B0503020204020204" pitchFamily="34" charset="-122"/>
              <a:ea typeface="微软雅黑" panose="020B0503020204020204" pitchFamily="34" charset="-122"/>
            </a:endParaRPr>
          </a:p>
        </p:txBody>
      </p:sp>
      <p:sp>
        <p:nvSpPr>
          <p:cNvPr id="9" name="Text Box 10"/>
          <p:cNvSpPr txBox="1">
            <a:spLocks noChangeArrowheads="1"/>
          </p:cNvSpPr>
          <p:nvPr/>
        </p:nvSpPr>
        <p:spPr bwMode="auto">
          <a:xfrm>
            <a:off x="642688" y="1702825"/>
            <a:ext cx="4159971" cy="497957"/>
          </a:xfrm>
          <a:prstGeom prst="rect">
            <a:avLst/>
          </a:prstGeom>
          <a:noFill/>
          <a:ln w="9525">
            <a:noFill/>
            <a:miter lim="800000"/>
          </a:ln>
          <a:effectLst/>
        </p:spPr>
        <p:txBody>
          <a:bodyPr wrap="square">
            <a:spAutoFit/>
          </a:bodyPr>
          <a:lstStyle/>
          <a:p>
            <a:pPr>
              <a:lnSpc>
                <a:spcPct val="120000"/>
              </a:lnSpc>
              <a:spcBef>
                <a:spcPct val="50000"/>
              </a:spcBef>
            </a:pPr>
            <a:r>
              <a:rPr lang="en-US" altLang="zh-CN" sz="2400" dirty="0">
                <a:solidFill>
                  <a:srgbClr val="00B0F0"/>
                </a:solidFill>
                <a:latin typeface="微软雅黑" panose="020B0503020204020204" pitchFamily="34" charset="-122"/>
                <a:ea typeface="微软雅黑" panose="020B0503020204020204" pitchFamily="34" charset="-122"/>
              </a:rPr>
              <a:t>2</a:t>
            </a:r>
            <a:r>
              <a:rPr lang="zh-CN" altLang="en-US" sz="2400" dirty="0">
                <a:solidFill>
                  <a:srgbClr val="00B0F0"/>
                </a:solidFill>
                <a:latin typeface="微软雅黑" panose="020B0503020204020204" pitchFamily="34" charset="-122"/>
                <a:ea typeface="微软雅黑" panose="020B0503020204020204" pitchFamily="34" charset="-122"/>
              </a:rPr>
              <a:t>、传输延时</a:t>
            </a:r>
            <a:endParaRPr lang="zh-CN" altLang="en-US" sz="2400" dirty="0">
              <a:solidFill>
                <a:srgbClr val="00B0F0"/>
              </a:solidFill>
              <a:latin typeface="微软雅黑" panose="020B0503020204020204" pitchFamily="34" charset="-122"/>
              <a:ea typeface="微软雅黑" panose="020B0503020204020204" pitchFamily="34" charset="-122"/>
            </a:endParaRPr>
          </a:p>
        </p:txBody>
      </p:sp>
      <p:sp>
        <p:nvSpPr>
          <p:cNvPr id="12" name="Line 11"/>
          <p:cNvSpPr>
            <a:spLocks noChangeShapeType="1"/>
          </p:cNvSpPr>
          <p:nvPr/>
        </p:nvSpPr>
        <p:spPr bwMode="auto">
          <a:xfrm>
            <a:off x="6811061" y="3865606"/>
            <a:ext cx="115888" cy="0"/>
          </a:xfrm>
          <a:prstGeom prst="line">
            <a:avLst/>
          </a:prstGeom>
          <a:noFill/>
          <a:ln w="9525">
            <a:noFill/>
            <a:round/>
          </a:ln>
          <a:effectLst/>
        </p:spPr>
        <p:txBody>
          <a:bodyPr/>
          <a:lstStyle/>
          <a:p>
            <a:endParaRPr lang="zh-CN" altLang="en-US"/>
          </a:p>
        </p:txBody>
      </p:sp>
      <p:sp>
        <p:nvSpPr>
          <p:cNvPr id="20" name="Text Box 9"/>
          <p:cNvSpPr txBox="1">
            <a:spLocks noChangeArrowheads="1"/>
          </p:cNvSpPr>
          <p:nvPr/>
        </p:nvSpPr>
        <p:spPr bwMode="auto">
          <a:xfrm>
            <a:off x="3830873" y="5684122"/>
            <a:ext cx="4643437" cy="400110"/>
          </a:xfrm>
          <a:prstGeom prst="rect">
            <a:avLst/>
          </a:prstGeom>
          <a:noFill/>
          <a:ln w="9525">
            <a:noFill/>
            <a:miter lim="800000"/>
          </a:ln>
          <a:effectLst/>
        </p:spPr>
        <p:txBody>
          <a:bodyPr>
            <a:spAutoFit/>
          </a:bodyPr>
          <a:lstStyle/>
          <a:p>
            <a:pPr algn="ctr">
              <a:spcBef>
                <a:spcPct val="50000"/>
              </a:spcBef>
            </a:pPr>
            <a:r>
              <a:rPr lang="zh-CN" altLang="en-US" sz="2000" dirty="0">
                <a:solidFill>
                  <a:schemeClr val="bg1"/>
                </a:solidFill>
                <a:latin typeface="微软雅黑" panose="020B0503020204020204" pitchFamily="34" charset="-122"/>
                <a:ea typeface="微软雅黑" panose="020B0503020204020204" pitchFamily="34" charset="-122"/>
              </a:rPr>
              <a:t>与非门的传输延时</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nvGrpSpPr>
          <p:cNvPr id="11" name="Group 14"/>
          <p:cNvGrpSpPr/>
          <p:nvPr/>
        </p:nvGrpSpPr>
        <p:grpSpPr bwMode="auto">
          <a:xfrm>
            <a:off x="2922030" y="2377132"/>
            <a:ext cx="6461125" cy="3209925"/>
            <a:chOff x="616" y="1369"/>
            <a:chExt cx="4070" cy="2022"/>
          </a:xfrm>
        </p:grpSpPr>
        <p:pic>
          <p:nvPicPr>
            <p:cNvPr id="13" name="Picture 5" descr="D:\嵌入式系统软件设计\t02-20.jpg"/>
            <p:cNvPicPr>
              <a:picLocks noChangeAspect="1" noChangeArrowheads="1"/>
            </p:cNvPicPr>
            <p:nvPr/>
          </p:nvPicPr>
          <p:blipFill>
            <a:blip r:embed="rId3" cstate="print"/>
            <a:srcRect/>
            <a:stretch>
              <a:fillRect/>
            </a:stretch>
          </p:blipFill>
          <p:spPr bwMode="auto">
            <a:xfrm>
              <a:off x="616" y="1369"/>
              <a:ext cx="4070" cy="2022"/>
            </a:xfrm>
            <a:prstGeom prst="rect">
              <a:avLst/>
            </a:prstGeom>
            <a:noFill/>
          </p:spPr>
        </p:pic>
        <p:sp>
          <p:nvSpPr>
            <p:cNvPr id="14" name="Line 8"/>
            <p:cNvSpPr>
              <a:spLocks noChangeShapeType="1"/>
            </p:cNvSpPr>
            <p:nvPr/>
          </p:nvSpPr>
          <p:spPr bwMode="auto">
            <a:xfrm>
              <a:off x="1491" y="2030"/>
              <a:ext cx="0" cy="1252"/>
            </a:xfrm>
            <a:prstGeom prst="line">
              <a:avLst/>
            </a:prstGeom>
            <a:noFill/>
            <a:ln w="9525">
              <a:solidFill>
                <a:srgbClr val="FF0000"/>
              </a:solidFill>
              <a:round/>
            </a:ln>
            <a:effectLst/>
          </p:spPr>
          <p:txBody>
            <a:bodyPr/>
            <a:lstStyle/>
            <a:p>
              <a:endParaRPr lang="zh-CN" altLang="en-US"/>
            </a:p>
          </p:txBody>
        </p:sp>
        <p:sp>
          <p:nvSpPr>
            <p:cNvPr id="15" name="Line 9"/>
            <p:cNvSpPr>
              <a:spLocks noChangeShapeType="1"/>
            </p:cNvSpPr>
            <p:nvPr/>
          </p:nvSpPr>
          <p:spPr bwMode="auto">
            <a:xfrm>
              <a:off x="1614" y="2036"/>
              <a:ext cx="0" cy="1252"/>
            </a:xfrm>
            <a:prstGeom prst="line">
              <a:avLst/>
            </a:prstGeom>
            <a:noFill/>
            <a:ln w="9525">
              <a:solidFill>
                <a:srgbClr val="FF0000"/>
              </a:solidFill>
              <a:prstDash val="dash"/>
              <a:round/>
            </a:ln>
            <a:effectLst/>
          </p:spPr>
          <p:txBody>
            <a:bodyPr/>
            <a:lstStyle/>
            <a:p>
              <a:endParaRPr lang="zh-CN" altLang="en-US"/>
            </a:p>
          </p:txBody>
        </p:sp>
        <p:sp>
          <p:nvSpPr>
            <p:cNvPr id="16" name="Line 10"/>
            <p:cNvSpPr>
              <a:spLocks noChangeShapeType="1"/>
            </p:cNvSpPr>
            <p:nvPr/>
          </p:nvSpPr>
          <p:spPr bwMode="auto">
            <a:xfrm>
              <a:off x="2811" y="2054"/>
              <a:ext cx="0" cy="1252"/>
            </a:xfrm>
            <a:prstGeom prst="line">
              <a:avLst/>
            </a:prstGeom>
            <a:noFill/>
            <a:ln w="9525">
              <a:solidFill>
                <a:srgbClr val="FF0000"/>
              </a:solidFill>
              <a:round/>
            </a:ln>
            <a:effectLst/>
          </p:spPr>
          <p:txBody>
            <a:bodyPr/>
            <a:lstStyle/>
            <a:p>
              <a:endParaRPr lang="zh-CN" altLang="en-US"/>
            </a:p>
          </p:txBody>
        </p:sp>
        <p:sp>
          <p:nvSpPr>
            <p:cNvPr id="17" name="Line 11"/>
            <p:cNvSpPr>
              <a:spLocks noChangeShapeType="1"/>
            </p:cNvSpPr>
            <p:nvPr/>
          </p:nvSpPr>
          <p:spPr bwMode="auto">
            <a:xfrm>
              <a:off x="2934" y="2060"/>
              <a:ext cx="0" cy="1252"/>
            </a:xfrm>
            <a:prstGeom prst="line">
              <a:avLst/>
            </a:prstGeom>
            <a:noFill/>
            <a:ln w="9525">
              <a:solidFill>
                <a:srgbClr val="FF0000"/>
              </a:solidFill>
              <a:prstDash val="dash"/>
              <a:round/>
            </a:ln>
            <a:effectLst/>
          </p:spPr>
          <p:txBody>
            <a:bodyPr/>
            <a:lstStyle/>
            <a:p>
              <a:endParaRPr lang="zh-CN" altLang="en-US"/>
            </a:p>
          </p:txBody>
        </p:sp>
        <p:sp>
          <p:nvSpPr>
            <p:cNvPr id="19" name="Line 12"/>
            <p:cNvSpPr>
              <a:spLocks noChangeShapeType="1"/>
            </p:cNvSpPr>
            <p:nvPr/>
          </p:nvSpPr>
          <p:spPr bwMode="auto">
            <a:xfrm>
              <a:off x="2868" y="2057"/>
              <a:ext cx="0" cy="1252"/>
            </a:xfrm>
            <a:prstGeom prst="line">
              <a:avLst/>
            </a:prstGeom>
            <a:noFill/>
            <a:ln w="9525">
              <a:solidFill>
                <a:schemeClr val="accent2"/>
              </a:solidFill>
              <a:prstDash val="dash"/>
              <a:round/>
            </a:ln>
            <a:effectLst/>
          </p:spPr>
          <p:txBody>
            <a:bodyPr/>
            <a:lstStyle/>
            <a:p>
              <a:endParaRPr lang="zh-CN" altLang="en-US"/>
            </a:p>
          </p:txBody>
        </p:sp>
        <p:sp>
          <p:nvSpPr>
            <p:cNvPr id="22" name="Line 13"/>
            <p:cNvSpPr>
              <a:spLocks noChangeShapeType="1"/>
            </p:cNvSpPr>
            <p:nvPr/>
          </p:nvSpPr>
          <p:spPr bwMode="auto">
            <a:xfrm>
              <a:off x="1542" y="2045"/>
              <a:ext cx="0" cy="1252"/>
            </a:xfrm>
            <a:prstGeom prst="line">
              <a:avLst/>
            </a:prstGeom>
            <a:noFill/>
            <a:ln w="9525">
              <a:solidFill>
                <a:schemeClr val="accent2"/>
              </a:solidFill>
              <a:prstDash val="dash"/>
              <a:round/>
            </a:ln>
            <a:effectLst/>
          </p:spPr>
          <p:txBody>
            <a:bodyPr/>
            <a:lstStyle/>
            <a:p>
              <a:endParaRPr lang="zh-CN" altLang="en-US"/>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42937" y="1"/>
            <a:ext cx="8171234" cy="739302"/>
          </a:xfrm>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2.4 </a:t>
            </a:r>
            <a:r>
              <a:rPr lang="zh-CN" altLang="en-US" sz="2800" b="1" dirty="0">
                <a:solidFill>
                  <a:schemeClr val="bg1"/>
                </a:solidFill>
                <a:latin typeface="微软雅黑" panose="020B0503020204020204" pitchFamily="34" charset="-122"/>
                <a:ea typeface="微软雅黑" panose="020B0503020204020204" pitchFamily="34" charset="-122"/>
              </a:rPr>
              <a:t>时序图</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0308" y="85447"/>
            <a:ext cx="1754654" cy="584885"/>
          </a:xfrm>
          <a:prstGeom prst="rect">
            <a:avLst/>
          </a:prstGeom>
        </p:spPr>
      </p:pic>
      <p:sp>
        <p:nvSpPr>
          <p:cNvPr id="8" name="矩形 7"/>
          <p:cNvSpPr/>
          <p:nvPr/>
        </p:nvSpPr>
        <p:spPr>
          <a:xfrm>
            <a:off x="642688" y="1066862"/>
            <a:ext cx="2278188" cy="461665"/>
          </a:xfrm>
          <a:prstGeom prst="rect">
            <a:avLst/>
          </a:prstGeom>
        </p:spPr>
        <p:txBody>
          <a:bodyPr wrap="none">
            <a:spAutoFit/>
          </a:bodyPr>
          <a:lstStyle/>
          <a:p>
            <a:r>
              <a:rPr lang="en-US" altLang="zh-CN" sz="2400" b="1" dirty="0">
                <a:solidFill>
                  <a:srgbClr val="00B0F0"/>
                </a:solidFill>
                <a:latin typeface="微软雅黑" panose="020B0503020204020204" pitchFamily="34" charset="-122"/>
                <a:ea typeface="微软雅黑" panose="020B0503020204020204" pitchFamily="34" charset="-122"/>
              </a:rPr>
              <a:t>2.4.2 D </a:t>
            </a:r>
            <a:r>
              <a:rPr lang="zh-CN" altLang="en-US" sz="2400" b="1" dirty="0">
                <a:solidFill>
                  <a:srgbClr val="00B0F0"/>
                </a:solidFill>
                <a:latin typeface="微软雅黑" panose="020B0503020204020204" pitchFamily="34" charset="-122"/>
                <a:ea typeface="微软雅黑" panose="020B0503020204020204" pitchFamily="34" charset="-122"/>
              </a:rPr>
              <a:t>触发器</a:t>
            </a:r>
            <a:endParaRPr lang="zh-CN" altLang="en-US" sz="2400" b="1" dirty="0">
              <a:solidFill>
                <a:srgbClr val="00B0F0"/>
              </a:solidFill>
              <a:latin typeface="微软雅黑" panose="020B0503020204020204" pitchFamily="34" charset="-122"/>
              <a:ea typeface="微软雅黑" panose="020B0503020204020204" pitchFamily="34" charset="-122"/>
            </a:endParaRPr>
          </a:p>
        </p:txBody>
      </p:sp>
      <p:sp>
        <p:nvSpPr>
          <p:cNvPr id="9" name="Text Box 10"/>
          <p:cNvSpPr txBox="1">
            <a:spLocks noChangeArrowheads="1"/>
          </p:cNvSpPr>
          <p:nvPr/>
        </p:nvSpPr>
        <p:spPr bwMode="auto">
          <a:xfrm>
            <a:off x="642688" y="1702825"/>
            <a:ext cx="10519582" cy="1606594"/>
          </a:xfrm>
          <a:prstGeom prst="rect">
            <a:avLst/>
          </a:prstGeom>
          <a:noFill/>
          <a:ln w="9525">
            <a:noFill/>
            <a:miter lim="800000"/>
          </a:ln>
          <a:effectLst/>
        </p:spPr>
        <p:txBody>
          <a:bodyPr wrap="square">
            <a:spAutoFit/>
          </a:bodyPr>
          <a:lstStyle/>
          <a:p>
            <a:pPr>
              <a:lnSpc>
                <a:spcPct val="120000"/>
              </a:lnSpc>
              <a:spcBef>
                <a:spcPct val="50000"/>
              </a:spcBef>
            </a:pPr>
            <a:r>
              <a:rPr lang="en-US" altLang="zh-CN" sz="2400" dirty="0">
                <a:solidFill>
                  <a:srgbClr val="00B0F0"/>
                </a:solidFill>
                <a:latin typeface="微软雅黑" panose="020B0503020204020204" pitchFamily="34" charset="-122"/>
                <a:ea typeface="微软雅黑" panose="020B0503020204020204" pitchFamily="34" charset="-122"/>
              </a:rPr>
              <a:t>1</a:t>
            </a:r>
            <a:r>
              <a:rPr lang="zh-CN" altLang="en-US" sz="2400" dirty="0">
                <a:solidFill>
                  <a:srgbClr val="00B0F0"/>
                </a:solidFill>
                <a:latin typeface="微软雅黑" panose="020B0503020204020204" pitchFamily="34" charset="-122"/>
                <a:ea typeface="微软雅黑" panose="020B0503020204020204" pitchFamily="34" charset="-122"/>
              </a:rPr>
              <a:t>、沿</a:t>
            </a:r>
            <a:r>
              <a:rPr lang="zh-CN" altLang="en-US" sz="2400" dirty="0" smtClean="0">
                <a:solidFill>
                  <a:srgbClr val="00B0F0"/>
                </a:solidFill>
                <a:latin typeface="微软雅黑" panose="020B0503020204020204" pitchFamily="34" charset="-122"/>
                <a:ea typeface="微软雅黑" panose="020B0503020204020204" pitchFamily="34" charset="-122"/>
              </a:rPr>
              <a:t>触发</a:t>
            </a:r>
            <a:endParaRPr lang="en-US" altLang="zh-CN" sz="2400" dirty="0" smtClean="0">
              <a:solidFill>
                <a:srgbClr val="00B0F0"/>
              </a:solidFill>
              <a:latin typeface="微软雅黑" panose="020B0503020204020204" pitchFamily="34" charset="-122"/>
              <a:ea typeface="微软雅黑" panose="020B0503020204020204" pitchFamily="34" charset="-122"/>
            </a:endParaRPr>
          </a:p>
          <a:p>
            <a:pPr>
              <a:lnSpc>
                <a:spcPct val="120000"/>
              </a:lnSpc>
              <a:spcBef>
                <a:spcPct val="50000"/>
              </a:spcBef>
            </a:pPr>
            <a:r>
              <a:rPr lang="zh-CN" altLang="en-US" sz="2400" dirty="0" smtClean="0">
                <a:solidFill>
                  <a:schemeClr val="bg1"/>
                </a:solidFill>
                <a:latin typeface="微软雅黑" panose="020B0503020204020204" pitchFamily="34" charset="-122"/>
                <a:ea typeface="微软雅黑" panose="020B0503020204020204" pitchFamily="34" charset="-122"/>
              </a:rPr>
              <a:t>有些</a:t>
            </a:r>
            <a:r>
              <a:rPr lang="zh-CN" altLang="en-US" sz="2400" dirty="0">
                <a:solidFill>
                  <a:schemeClr val="bg1"/>
                </a:solidFill>
                <a:latin typeface="微软雅黑" panose="020B0503020204020204" pitchFamily="34" charset="-122"/>
                <a:ea typeface="微软雅黑" panose="020B0503020204020204" pitchFamily="34" charset="-122"/>
              </a:rPr>
              <a:t>器件依赖于信号的边沿工作，其输出状态的转换依赖于输入（触发）信号的边沿</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信号从高变低或者从低变高。</a:t>
            </a:r>
            <a:endParaRPr lang="zh-CN" altLang="en-US" sz="2400" dirty="0">
              <a:solidFill>
                <a:srgbClr val="FFFF00"/>
              </a:solidFill>
              <a:latin typeface="微软雅黑" panose="020B0503020204020204" pitchFamily="34" charset="-122"/>
              <a:ea typeface="微软雅黑" panose="020B0503020204020204" pitchFamily="34" charset="-122"/>
            </a:endParaRPr>
          </a:p>
        </p:txBody>
      </p:sp>
      <p:sp>
        <p:nvSpPr>
          <p:cNvPr id="12" name="Line 11"/>
          <p:cNvSpPr>
            <a:spLocks noChangeShapeType="1"/>
          </p:cNvSpPr>
          <p:nvPr/>
        </p:nvSpPr>
        <p:spPr bwMode="auto">
          <a:xfrm>
            <a:off x="6811061" y="3865606"/>
            <a:ext cx="115888" cy="0"/>
          </a:xfrm>
          <a:prstGeom prst="line">
            <a:avLst/>
          </a:prstGeom>
          <a:noFill/>
          <a:ln w="9525">
            <a:noFill/>
            <a:round/>
          </a:ln>
          <a:effectLst/>
        </p:spPr>
        <p:txBody>
          <a:bodyPr/>
          <a:lstStyle/>
          <a:p>
            <a:endParaRPr lang="zh-CN" altLang="en-US"/>
          </a:p>
        </p:txBody>
      </p:sp>
      <p:sp>
        <p:nvSpPr>
          <p:cNvPr id="21" name="Text Box 8"/>
          <p:cNvSpPr txBox="1">
            <a:spLocks noChangeArrowheads="1"/>
          </p:cNvSpPr>
          <p:nvPr/>
        </p:nvSpPr>
        <p:spPr bwMode="auto">
          <a:xfrm>
            <a:off x="3374639" y="3679954"/>
            <a:ext cx="1146175" cy="457200"/>
          </a:xfrm>
          <a:prstGeom prst="rect">
            <a:avLst/>
          </a:prstGeom>
          <a:noFill/>
          <a:ln w="9525">
            <a:noFill/>
            <a:miter lim="800000"/>
          </a:ln>
          <a:effectLst/>
        </p:spPr>
        <p:txBody>
          <a:bodyPr>
            <a:spAutoFit/>
          </a:bodyPr>
          <a:lstStyle/>
          <a:p>
            <a:pPr algn="l">
              <a:spcBef>
                <a:spcPct val="50000"/>
              </a:spcBef>
            </a:pPr>
            <a:r>
              <a:rPr lang="zh-CN" altLang="en-US" sz="2400" dirty="0">
                <a:solidFill>
                  <a:srgbClr val="92D050"/>
                </a:solidFill>
                <a:latin typeface="微软雅黑" panose="020B0503020204020204" pitchFamily="34" charset="-122"/>
                <a:ea typeface="微软雅黑" panose="020B0503020204020204" pitchFamily="34" charset="-122"/>
              </a:rPr>
              <a:t>上升沿</a:t>
            </a:r>
            <a:endParaRPr lang="zh-CN" altLang="en-US" sz="2400" dirty="0">
              <a:solidFill>
                <a:srgbClr val="92D050"/>
              </a:solidFill>
              <a:latin typeface="微软雅黑" panose="020B0503020204020204" pitchFamily="34" charset="-122"/>
              <a:ea typeface="微软雅黑" panose="020B0503020204020204" pitchFamily="34" charset="-122"/>
            </a:endParaRPr>
          </a:p>
        </p:txBody>
      </p:sp>
      <p:sp>
        <p:nvSpPr>
          <p:cNvPr id="23" name="Line 12"/>
          <p:cNvSpPr>
            <a:spLocks noChangeShapeType="1"/>
          </p:cNvSpPr>
          <p:nvPr/>
        </p:nvSpPr>
        <p:spPr bwMode="auto">
          <a:xfrm>
            <a:off x="3557202" y="3276729"/>
            <a:ext cx="812800" cy="0"/>
          </a:xfrm>
          <a:prstGeom prst="line">
            <a:avLst/>
          </a:prstGeom>
          <a:noFill/>
          <a:ln w="28575">
            <a:solidFill>
              <a:srgbClr val="92D050"/>
            </a:solidFill>
            <a:round/>
          </a:ln>
          <a:effectLst/>
        </p:spPr>
        <p:txBody>
          <a:bodyPr/>
          <a:lstStyle/>
          <a:p>
            <a:endParaRPr lang="zh-CN" altLang="en-US"/>
          </a:p>
        </p:txBody>
      </p:sp>
      <p:sp>
        <p:nvSpPr>
          <p:cNvPr id="24" name="Line 13"/>
          <p:cNvSpPr>
            <a:spLocks noChangeShapeType="1"/>
          </p:cNvSpPr>
          <p:nvPr/>
        </p:nvSpPr>
        <p:spPr bwMode="auto">
          <a:xfrm>
            <a:off x="3947727" y="3276729"/>
            <a:ext cx="0" cy="403225"/>
          </a:xfrm>
          <a:prstGeom prst="line">
            <a:avLst/>
          </a:prstGeom>
          <a:noFill/>
          <a:ln w="28575">
            <a:solidFill>
              <a:srgbClr val="92D050"/>
            </a:solidFill>
            <a:round/>
            <a:tailEnd type="triangle" w="med" len="med"/>
          </a:ln>
          <a:effectLst/>
        </p:spPr>
        <p:txBody>
          <a:bodyPr/>
          <a:lstStyle/>
          <a:p>
            <a:endParaRPr lang="zh-CN" altLang="en-US"/>
          </a:p>
        </p:txBody>
      </p:sp>
      <p:sp>
        <p:nvSpPr>
          <p:cNvPr id="25" name="Text Box 9"/>
          <p:cNvSpPr txBox="1">
            <a:spLocks noChangeArrowheads="1"/>
          </p:cNvSpPr>
          <p:nvPr/>
        </p:nvSpPr>
        <p:spPr bwMode="auto">
          <a:xfrm>
            <a:off x="5286075" y="3679954"/>
            <a:ext cx="1306512" cy="457200"/>
          </a:xfrm>
          <a:prstGeom prst="rect">
            <a:avLst/>
          </a:prstGeom>
          <a:noFill/>
          <a:ln w="9525">
            <a:noFill/>
            <a:miter lim="800000"/>
          </a:ln>
          <a:effectLst/>
        </p:spPr>
        <p:txBody>
          <a:bodyPr>
            <a:spAutoFit/>
          </a:bodyPr>
          <a:lstStyle/>
          <a:p>
            <a:pPr algn="l">
              <a:spcBef>
                <a:spcPct val="50000"/>
              </a:spcBef>
            </a:pPr>
            <a:r>
              <a:rPr lang="zh-CN" altLang="en-US" sz="2400" dirty="0">
                <a:solidFill>
                  <a:srgbClr val="FF3300"/>
                </a:solidFill>
                <a:latin typeface="微软雅黑" panose="020B0503020204020204" pitchFamily="34" charset="-122"/>
                <a:ea typeface="微软雅黑" panose="020B0503020204020204" pitchFamily="34" charset="-122"/>
              </a:rPr>
              <a:t>下降沿</a:t>
            </a:r>
            <a:endParaRPr lang="zh-CN" altLang="en-US" sz="2400" dirty="0">
              <a:solidFill>
                <a:srgbClr val="FF3300"/>
              </a:solidFill>
              <a:latin typeface="微软雅黑" panose="020B0503020204020204" pitchFamily="34" charset="-122"/>
              <a:ea typeface="微软雅黑" panose="020B0503020204020204" pitchFamily="34" charset="-122"/>
            </a:endParaRPr>
          </a:p>
        </p:txBody>
      </p:sp>
      <p:sp>
        <p:nvSpPr>
          <p:cNvPr id="26" name="Line 10"/>
          <p:cNvSpPr>
            <a:spLocks noChangeShapeType="1"/>
          </p:cNvSpPr>
          <p:nvPr/>
        </p:nvSpPr>
        <p:spPr bwMode="auto">
          <a:xfrm>
            <a:off x="5421012" y="3252917"/>
            <a:ext cx="812800" cy="0"/>
          </a:xfrm>
          <a:prstGeom prst="line">
            <a:avLst/>
          </a:prstGeom>
          <a:noFill/>
          <a:ln w="28575">
            <a:solidFill>
              <a:srgbClr val="FF3300"/>
            </a:solidFill>
            <a:round/>
          </a:ln>
          <a:effectLst/>
        </p:spPr>
        <p:txBody>
          <a:bodyPr/>
          <a:lstStyle/>
          <a:p>
            <a:endParaRPr lang="zh-CN" altLang="en-US"/>
          </a:p>
        </p:txBody>
      </p:sp>
      <p:sp>
        <p:nvSpPr>
          <p:cNvPr id="27" name="Line 11"/>
          <p:cNvSpPr>
            <a:spLocks noChangeShapeType="1"/>
          </p:cNvSpPr>
          <p:nvPr/>
        </p:nvSpPr>
        <p:spPr bwMode="auto">
          <a:xfrm>
            <a:off x="5811537" y="3252917"/>
            <a:ext cx="0" cy="403225"/>
          </a:xfrm>
          <a:prstGeom prst="line">
            <a:avLst/>
          </a:prstGeom>
          <a:noFill/>
          <a:ln w="28575">
            <a:solidFill>
              <a:srgbClr val="FF3300"/>
            </a:solidFill>
            <a:round/>
            <a:tailEnd type="triangle" w="med" len="med"/>
          </a:ln>
          <a:effectLst/>
        </p:spPr>
        <p:txBody>
          <a:bodyPr/>
          <a:lstStyle/>
          <a:p>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42937" y="1"/>
            <a:ext cx="8171234" cy="739302"/>
          </a:xfrm>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2.4 </a:t>
            </a:r>
            <a:r>
              <a:rPr lang="zh-CN" altLang="en-US" sz="2800" b="1" dirty="0">
                <a:solidFill>
                  <a:schemeClr val="bg1"/>
                </a:solidFill>
                <a:latin typeface="微软雅黑" panose="020B0503020204020204" pitchFamily="34" charset="-122"/>
                <a:ea typeface="微软雅黑" panose="020B0503020204020204" pitchFamily="34" charset="-122"/>
              </a:rPr>
              <a:t>时序图</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0308" y="85447"/>
            <a:ext cx="1754654" cy="584885"/>
          </a:xfrm>
          <a:prstGeom prst="rect">
            <a:avLst/>
          </a:prstGeom>
        </p:spPr>
      </p:pic>
      <p:sp>
        <p:nvSpPr>
          <p:cNvPr id="8" name="矩形 7"/>
          <p:cNvSpPr/>
          <p:nvPr/>
        </p:nvSpPr>
        <p:spPr>
          <a:xfrm>
            <a:off x="642688" y="1066862"/>
            <a:ext cx="2278188" cy="461665"/>
          </a:xfrm>
          <a:prstGeom prst="rect">
            <a:avLst/>
          </a:prstGeom>
        </p:spPr>
        <p:txBody>
          <a:bodyPr wrap="none">
            <a:spAutoFit/>
          </a:bodyPr>
          <a:lstStyle/>
          <a:p>
            <a:r>
              <a:rPr lang="en-US" altLang="zh-CN" sz="2400" b="1" dirty="0">
                <a:solidFill>
                  <a:srgbClr val="00B0F0"/>
                </a:solidFill>
                <a:latin typeface="微软雅黑" panose="020B0503020204020204" pitchFamily="34" charset="-122"/>
                <a:ea typeface="微软雅黑" panose="020B0503020204020204" pitchFamily="34" charset="-122"/>
              </a:rPr>
              <a:t>2.4.2 D </a:t>
            </a:r>
            <a:r>
              <a:rPr lang="zh-CN" altLang="en-US" sz="2400" b="1" dirty="0">
                <a:solidFill>
                  <a:srgbClr val="00B0F0"/>
                </a:solidFill>
                <a:latin typeface="微软雅黑" panose="020B0503020204020204" pitchFamily="34" charset="-122"/>
                <a:ea typeface="微软雅黑" panose="020B0503020204020204" pitchFamily="34" charset="-122"/>
              </a:rPr>
              <a:t>触发器</a:t>
            </a:r>
            <a:endParaRPr lang="zh-CN" altLang="en-US" sz="2400" b="1" dirty="0">
              <a:solidFill>
                <a:srgbClr val="00B0F0"/>
              </a:solidFill>
              <a:latin typeface="微软雅黑" panose="020B0503020204020204" pitchFamily="34" charset="-122"/>
              <a:ea typeface="微软雅黑" panose="020B0503020204020204" pitchFamily="34" charset="-122"/>
            </a:endParaRPr>
          </a:p>
        </p:txBody>
      </p:sp>
      <p:sp>
        <p:nvSpPr>
          <p:cNvPr id="9" name="Text Box 10"/>
          <p:cNvSpPr txBox="1">
            <a:spLocks noChangeArrowheads="1"/>
          </p:cNvSpPr>
          <p:nvPr/>
        </p:nvSpPr>
        <p:spPr bwMode="auto">
          <a:xfrm>
            <a:off x="642688" y="1702825"/>
            <a:ext cx="10519582" cy="500009"/>
          </a:xfrm>
          <a:prstGeom prst="rect">
            <a:avLst/>
          </a:prstGeom>
          <a:noFill/>
          <a:ln w="9525">
            <a:noFill/>
            <a:miter lim="800000"/>
          </a:ln>
          <a:effectLst/>
        </p:spPr>
        <p:txBody>
          <a:bodyPr wrap="square">
            <a:spAutoFit/>
          </a:bodyPr>
          <a:lstStyle/>
          <a:p>
            <a:pPr>
              <a:lnSpc>
                <a:spcPct val="120000"/>
              </a:lnSpc>
              <a:spcBef>
                <a:spcPct val="50000"/>
              </a:spcBef>
            </a:pPr>
            <a:r>
              <a:rPr lang="en-US" altLang="zh-CN" sz="2400" dirty="0">
                <a:solidFill>
                  <a:srgbClr val="00B0F0"/>
                </a:solidFill>
                <a:latin typeface="微软雅黑" panose="020B0503020204020204" pitchFamily="34" charset="-122"/>
                <a:ea typeface="微软雅黑" panose="020B0503020204020204" pitchFamily="34" charset="-122"/>
              </a:rPr>
              <a:t>2</a:t>
            </a:r>
            <a:r>
              <a:rPr lang="zh-CN" altLang="en-US" sz="2400" dirty="0">
                <a:solidFill>
                  <a:srgbClr val="00B0F0"/>
                </a:solidFill>
                <a:latin typeface="微软雅黑" panose="020B0503020204020204" pitchFamily="34" charset="-122"/>
                <a:ea typeface="微软雅黑" panose="020B0503020204020204" pitchFamily="34" charset="-122"/>
              </a:rPr>
              <a:t>、工作</a:t>
            </a:r>
            <a:r>
              <a:rPr lang="zh-CN" altLang="en-US" sz="2400" dirty="0" smtClean="0">
                <a:solidFill>
                  <a:srgbClr val="00B0F0"/>
                </a:solidFill>
                <a:latin typeface="微软雅黑" panose="020B0503020204020204" pitchFamily="34" charset="-122"/>
                <a:ea typeface="微软雅黑" panose="020B0503020204020204" pitchFamily="34" charset="-122"/>
              </a:rPr>
              <a:t>原理</a:t>
            </a:r>
            <a:endParaRPr lang="zh-CN" altLang="en-US" sz="2400" dirty="0">
              <a:solidFill>
                <a:srgbClr val="00B0F0"/>
              </a:solidFill>
              <a:latin typeface="微软雅黑" panose="020B0503020204020204" pitchFamily="34" charset="-122"/>
              <a:ea typeface="微软雅黑" panose="020B0503020204020204" pitchFamily="34" charset="-122"/>
            </a:endParaRPr>
          </a:p>
        </p:txBody>
      </p:sp>
      <p:pic>
        <p:nvPicPr>
          <p:cNvPr id="13" name="Picture 13" descr="D:\嵌入式系统软件设计\t02-21.jpg"/>
          <p:cNvPicPr>
            <a:picLocks noChangeAspect="1" noChangeArrowheads="1"/>
          </p:cNvPicPr>
          <p:nvPr/>
        </p:nvPicPr>
        <p:blipFill>
          <a:blip r:embed="rId3" cstate="print"/>
          <a:srcRect/>
          <a:stretch>
            <a:fillRect/>
          </a:stretch>
        </p:blipFill>
        <p:spPr bwMode="auto">
          <a:xfrm>
            <a:off x="3036205" y="2377132"/>
            <a:ext cx="6078831" cy="3472146"/>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42937" y="1"/>
            <a:ext cx="8171234" cy="739302"/>
          </a:xfrm>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2.4 </a:t>
            </a:r>
            <a:r>
              <a:rPr lang="zh-CN" altLang="en-US" sz="2800" b="1" dirty="0">
                <a:solidFill>
                  <a:schemeClr val="bg1"/>
                </a:solidFill>
                <a:latin typeface="微软雅黑" panose="020B0503020204020204" pitchFamily="34" charset="-122"/>
                <a:ea typeface="微软雅黑" panose="020B0503020204020204" pitchFamily="34" charset="-122"/>
              </a:rPr>
              <a:t>时序图</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0308" y="85447"/>
            <a:ext cx="1754654" cy="584885"/>
          </a:xfrm>
          <a:prstGeom prst="rect">
            <a:avLst/>
          </a:prstGeom>
        </p:spPr>
      </p:pic>
      <p:sp>
        <p:nvSpPr>
          <p:cNvPr id="8" name="矩形 7"/>
          <p:cNvSpPr/>
          <p:nvPr/>
        </p:nvSpPr>
        <p:spPr>
          <a:xfrm>
            <a:off x="642688" y="1066862"/>
            <a:ext cx="2278188" cy="461665"/>
          </a:xfrm>
          <a:prstGeom prst="rect">
            <a:avLst/>
          </a:prstGeom>
        </p:spPr>
        <p:txBody>
          <a:bodyPr wrap="none">
            <a:spAutoFit/>
          </a:bodyPr>
          <a:lstStyle/>
          <a:p>
            <a:r>
              <a:rPr lang="en-US" altLang="zh-CN" sz="2400" b="1" dirty="0">
                <a:solidFill>
                  <a:srgbClr val="00B0F0"/>
                </a:solidFill>
                <a:latin typeface="微软雅黑" panose="020B0503020204020204" pitchFamily="34" charset="-122"/>
                <a:ea typeface="微软雅黑" panose="020B0503020204020204" pitchFamily="34" charset="-122"/>
              </a:rPr>
              <a:t>2.4.2 D </a:t>
            </a:r>
            <a:r>
              <a:rPr lang="zh-CN" altLang="en-US" sz="2400" b="1" dirty="0">
                <a:solidFill>
                  <a:srgbClr val="00B0F0"/>
                </a:solidFill>
                <a:latin typeface="微软雅黑" panose="020B0503020204020204" pitchFamily="34" charset="-122"/>
                <a:ea typeface="微软雅黑" panose="020B0503020204020204" pitchFamily="34" charset="-122"/>
              </a:rPr>
              <a:t>触发器</a:t>
            </a:r>
            <a:endParaRPr lang="zh-CN" altLang="en-US" sz="2400" b="1" dirty="0">
              <a:solidFill>
                <a:srgbClr val="00B0F0"/>
              </a:solidFill>
              <a:latin typeface="微软雅黑" panose="020B0503020204020204" pitchFamily="34" charset="-122"/>
              <a:ea typeface="微软雅黑" panose="020B0503020204020204" pitchFamily="34" charset="-122"/>
            </a:endParaRPr>
          </a:p>
        </p:txBody>
      </p:sp>
      <p:sp>
        <p:nvSpPr>
          <p:cNvPr id="9" name="Text Box 10"/>
          <p:cNvSpPr txBox="1">
            <a:spLocks noChangeArrowheads="1"/>
          </p:cNvSpPr>
          <p:nvPr/>
        </p:nvSpPr>
        <p:spPr bwMode="auto">
          <a:xfrm>
            <a:off x="642688" y="1702825"/>
            <a:ext cx="10519582" cy="500009"/>
          </a:xfrm>
          <a:prstGeom prst="rect">
            <a:avLst/>
          </a:prstGeom>
          <a:noFill/>
          <a:ln w="9525">
            <a:noFill/>
            <a:miter lim="800000"/>
          </a:ln>
          <a:effectLst/>
        </p:spPr>
        <p:txBody>
          <a:bodyPr wrap="square">
            <a:spAutoFit/>
          </a:bodyPr>
          <a:lstStyle/>
          <a:p>
            <a:pPr>
              <a:lnSpc>
                <a:spcPct val="120000"/>
              </a:lnSpc>
              <a:spcBef>
                <a:spcPct val="50000"/>
              </a:spcBef>
            </a:pPr>
            <a:r>
              <a:rPr lang="en-US" altLang="zh-CN" sz="2400" dirty="0">
                <a:solidFill>
                  <a:srgbClr val="00B0F0"/>
                </a:solidFill>
                <a:latin typeface="微软雅黑" panose="020B0503020204020204" pitchFamily="34" charset="-122"/>
                <a:ea typeface="微软雅黑" panose="020B0503020204020204" pitchFamily="34" charset="-122"/>
              </a:rPr>
              <a:t>3</a:t>
            </a:r>
            <a:r>
              <a:rPr lang="zh-CN" altLang="en-US" sz="2400" dirty="0">
                <a:solidFill>
                  <a:srgbClr val="00B0F0"/>
                </a:solidFill>
                <a:latin typeface="微软雅黑" panose="020B0503020204020204" pitchFamily="34" charset="-122"/>
                <a:ea typeface="微软雅黑" panose="020B0503020204020204" pitchFamily="34" charset="-122"/>
              </a:rPr>
              <a:t>、一个实例</a:t>
            </a:r>
            <a:endParaRPr lang="zh-CN" altLang="en-US" sz="2400" dirty="0">
              <a:solidFill>
                <a:srgbClr val="00B0F0"/>
              </a:solidFill>
              <a:latin typeface="微软雅黑" panose="020B0503020204020204" pitchFamily="34" charset="-122"/>
              <a:ea typeface="微软雅黑" panose="020B0503020204020204" pitchFamily="34" charset="-122"/>
            </a:endParaRPr>
          </a:p>
        </p:txBody>
      </p:sp>
      <p:pic>
        <p:nvPicPr>
          <p:cNvPr id="7" name="Picture 1028" descr="D:\嵌入式系统软件设计\D触发器.jpg"/>
          <p:cNvPicPr>
            <a:picLocks noChangeAspect="1" noChangeArrowheads="1"/>
          </p:cNvPicPr>
          <p:nvPr/>
        </p:nvPicPr>
        <p:blipFill>
          <a:blip r:embed="rId3" cstate="print"/>
          <a:srcRect/>
          <a:stretch>
            <a:fillRect/>
          </a:stretch>
        </p:blipFill>
        <p:spPr bwMode="auto">
          <a:xfrm>
            <a:off x="2072159" y="2377132"/>
            <a:ext cx="8024813" cy="3730625"/>
          </a:xfrm>
          <a:prstGeom prst="rect">
            <a:avLst/>
          </a:prstGeo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42937" y="1"/>
            <a:ext cx="8171234" cy="739302"/>
          </a:xfrm>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2.4 </a:t>
            </a:r>
            <a:r>
              <a:rPr lang="zh-CN" altLang="en-US" sz="2800" b="1" dirty="0">
                <a:solidFill>
                  <a:schemeClr val="bg1"/>
                </a:solidFill>
                <a:latin typeface="微软雅黑" panose="020B0503020204020204" pitchFamily="34" charset="-122"/>
                <a:ea typeface="微软雅黑" panose="020B0503020204020204" pitchFamily="34" charset="-122"/>
              </a:rPr>
              <a:t>时序图</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0308" y="85447"/>
            <a:ext cx="1754654" cy="584885"/>
          </a:xfrm>
          <a:prstGeom prst="rect">
            <a:avLst/>
          </a:prstGeom>
        </p:spPr>
      </p:pic>
      <p:sp>
        <p:nvSpPr>
          <p:cNvPr id="8" name="矩形 7"/>
          <p:cNvSpPr/>
          <p:nvPr/>
        </p:nvSpPr>
        <p:spPr>
          <a:xfrm>
            <a:off x="642688" y="1066862"/>
            <a:ext cx="2278188" cy="461665"/>
          </a:xfrm>
          <a:prstGeom prst="rect">
            <a:avLst/>
          </a:prstGeom>
        </p:spPr>
        <p:txBody>
          <a:bodyPr wrap="none">
            <a:spAutoFit/>
          </a:bodyPr>
          <a:lstStyle/>
          <a:p>
            <a:r>
              <a:rPr lang="en-US" altLang="zh-CN" sz="2400" b="1" dirty="0">
                <a:solidFill>
                  <a:srgbClr val="00B0F0"/>
                </a:solidFill>
                <a:latin typeface="微软雅黑" panose="020B0503020204020204" pitchFamily="34" charset="-122"/>
                <a:ea typeface="微软雅黑" panose="020B0503020204020204" pitchFamily="34" charset="-122"/>
              </a:rPr>
              <a:t>2.4.2 D </a:t>
            </a:r>
            <a:r>
              <a:rPr lang="zh-CN" altLang="en-US" sz="2400" b="1" dirty="0">
                <a:solidFill>
                  <a:srgbClr val="00B0F0"/>
                </a:solidFill>
                <a:latin typeface="微软雅黑" panose="020B0503020204020204" pitchFamily="34" charset="-122"/>
                <a:ea typeface="微软雅黑" panose="020B0503020204020204" pitchFamily="34" charset="-122"/>
              </a:rPr>
              <a:t>触发器</a:t>
            </a:r>
            <a:endParaRPr lang="zh-CN" altLang="en-US" sz="2400" b="1" dirty="0">
              <a:solidFill>
                <a:srgbClr val="00B0F0"/>
              </a:solidFill>
              <a:latin typeface="微软雅黑" panose="020B0503020204020204" pitchFamily="34" charset="-122"/>
              <a:ea typeface="微软雅黑" panose="020B0503020204020204" pitchFamily="34" charset="-122"/>
            </a:endParaRPr>
          </a:p>
        </p:txBody>
      </p:sp>
      <p:sp>
        <p:nvSpPr>
          <p:cNvPr id="9" name="Text Box 10"/>
          <p:cNvSpPr txBox="1">
            <a:spLocks noChangeArrowheads="1"/>
          </p:cNvSpPr>
          <p:nvPr/>
        </p:nvSpPr>
        <p:spPr bwMode="auto">
          <a:xfrm>
            <a:off x="642688" y="1702825"/>
            <a:ext cx="10519582" cy="497957"/>
          </a:xfrm>
          <a:prstGeom prst="rect">
            <a:avLst/>
          </a:prstGeom>
          <a:noFill/>
          <a:ln w="9525">
            <a:noFill/>
            <a:miter lim="800000"/>
          </a:ln>
          <a:effectLst/>
        </p:spPr>
        <p:txBody>
          <a:bodyPr wrap="square">
            <a:spAutoFit/>
          </a:bodyPr>
          <a:lstStyle/>
          <a:p>
            <a:pPr>
              <a:lnSpc>
                <a:spcPct val="120000"/>
              </a:lnSpc>
              <a:spcBef>
                <a:spcPct val="50000"/>
              </a:spcBef>
            </a:pPr>
            <a:r>
              <a:rPr lang="en-US" altLang="zh-CN" sz="2400" dirty="0">
                <a:solidFill>
                  <a:srgbClr val="00B0F0"/>
                </a:solidFill>
                <a:latin typeface="微软雅黑" panose="020B0503020204020204" pitchFamily="34" charset="-122"/>
                <a:ea typeface="微软雅黑" panose="020B0503020204020204" pitchFamily="34" charset="-122"/>
              </a:rPr>
              <a:t>4</a:t>
            </a:r>
            <a:r>
              <a:rPr lang="zh-CN" altLang="en-US" sz="2400" dirty="0">
                <a:solidFill>
                  <a:srgbClr val="00B0F0"/>
                </a:solidFill>
                <a:latin typeface="微软雅黑" panose="020B0503020204020204" pitchFamily="34" charset="-122"/>
                <a:ea typeface="微软雅黑" panose="020B0503020204020204" pitchFamily="34" charset="-122"/>
              </a:rPr>
              <a:t>、建立时间和保持时间</a:t>
            </a:r>
            <a:endParaRPr lang="zh-CN" altLang="en-US" sz="2400" dirty="0">
              <a:solidFill>
                <a:srgbClr val="00B0F0"/>
              </a:solidFill>
              <a:latin typeface="微软雅黑" panose="020B0503020204020204" pitchFamily="34" charset="-122"/>
              <a:ea typeface="微软雅黑" panose="020B0503020204020204" pitchFamily="34" charset="-122"/>
            </a:endParaRPr>
          </a:p>
        </p:txBody>
      </p:sp>
      <p:sp>
        <p:nvSpPr>
          <p:cNvPr id="11" name="Text Box 3"/>
          <p:cNvSpPr txBox="1">
            <a:spLocks noChangeArrowheads="1"/>
          </p:cNvSpPr>
          <p:nvPr/>
        </p:nvSpPr>
        <p:spPr bwMode="auto">
          <a:xfrm>
            <a:off x="642688" y="2375080"/>
            <a:ext cx="10568545" cy="2400657"/>
          </a:xfrm>
          <a:prstGeom prst="rect">
            <a:avLst/>
          </a:prstGeom>
          <a:noFill/>
          <a:ln w="9525">
            <a:noFill/>
            <a:miter lim="800000"/>
          </a:ln>
          <a:effectLst/>
        </p:spPr>
        <p:txBody>
          <a:bodyPr wrap="square">
            <a:spAutoFit/>
          </a:bodyPr>
          <a:lstStyle/>
          <a:p>
            <a:pPr algn="l">
              <a:lnSpc>
                <a:spcPct val="120000"/>
              </a:lnSpc>
              <a:spcBef>
                <a:spcPct val="50000"/>
              </a:spcBef>
            </a:pPr>
            <a:r>
              <a:rPr lang="zh-CN" altLang="en-US" sz="2000" dirty="0" smtClean="0">
                <a:solidFill>
                  <a:srgbClr val="00B0F0"/>
                </a:solidFill>
                <a:latin typeface="微软雅黑" panose="020B0503020204020204" pitchFamily="34" charset="-122"/>
                <a:ea typeface="微软雅黑" panose="020B0503020204020204" pitchFamily="34" charset="-122"/>
              </a:rPr>
              <a:t>建立时间 </a:t>
            </a:r>
            <a:r>
              <a:rPr lang="en-US" altLang="zh-CN" sz="2000" dirty="0">
                <a:solidFill>
                  <a:srgbClr val="00B0F0"/>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在</a:t>
            </a:r>
            <a:r>
              <a:rPr lang="en-US" altLang="zh-CN" sz="2000" dirty="0">
                <a:solidFill>
                  <a:schemeClr val="bg1"/>
                </a:solidFill>
                <a:latin typeface="微软雅黑" panose="020B0503020204020204" pitchFamily="34" charset="-122"/>
                <a:ea typeface="微软雅黑" panose="020B0503020204020204" pitchFamily="34" charset="-122"/>
              </a:rPr>
              <a:t>CLK</a:t>
            </a:r>
            <a:r>
              <a:rPr lang="zh-CN" altLang="en-US" sz="2000" dirty="0">
                <a:solidFill>
                  <a:schemeClr val="bg1"/>
                </a:solidFill>
                <a:latin typeface="微软雅黑" panose="020B0503020204020204" pitchFamily="34" charset="-122"/>
                <a:ea typeface="微软雅黑" panose="020B0503020204020204" pitchFamily="34" charset="-122"/>
              </a:rPr>
              <a:t>上升沿前的一段</a:t>
            </a:r>
            <a:r>
              <a:rPr lang="en-US" altLang="zh-CN" sz="2000" dirty="0">
                <a:solidFill>
                  <a:schemeClr val="bg1"/>
                </a:solidFill>
                <a:latin typeface="微软雅黑" panose="020B0503020204020204" pitchFamily="34" charset="-122"/>
                <a:ea typeface="微软雅黑" panose="020B0503020204020204" pitchFamily="34" charset="-122"/>
              </a:rPr>
              <a:t>D</a:t>
            </a:r>
            <a:r>
              <a:rPr lang="zh-CN" altLang="en-US" sz="2000" dirty="0">
                <a:solidFill>
                  <a:schemeClr val="bg1"/>
                </a:solidFill>
                <a:latin typeface="微软雅黑" panose="020B0503020204020204" pitchFamily="34" charset="-122"/>
                <a:ea typeface="微软雅黑" panose="020B0503020204020204" pitchFamily="34" charset="-122"/>
              </a:rPr>
              <a:t>输入必须保持不变的时间。</a:t>
            </a:r>
            <a:endParaRPr lang="zh-CN" altLang="en-US" sz="2000" dirty="0">
              <a:solidFill>
                <a:schemeClr val="bg1"/>
              </a:solidFill>
              <a:latin typeface="微软雅黑" panose="020B0503020204020204" pitchFamily="34" charset="-122"/>
              <a:ea typeface="微软雅黑" panose="020B0503020204020204" pitchFamily="34" charset="-122"/>
            </a:endParaRPr>
          </a:p>
          <a:p>
            <a:pPr algn="l">
              <a:lnSpc>
                <a:spcPct val="120000"/>
              </a:lnSpc>
              <a:spcBef>
                <a:spcPct val="50000"/>
              </a:spcBef>
            </a:pPr>
            <a:r>
              <a:rPr lang="zh-CN" altLang="en-US" sz="2000" dirty="0" smtClean="0">
                <a:solidFill>
                  <a:srgbClr val="00B0F0"/>
                </a:solidFill>
                <a:latin typeface="微软雅黑" panose="020B0503020204020204" pitchFamily="34" charset="-122"/>
                <a:ea typeface="微软雅黑" panose="020B0503020204020204" pitchFamily="34" charset="-122"/>
              </a:rPr>
              <a:t>保持时间 </a:t>
            </a:r>
            <a:r>
              <a:rPr lang="en-US" altLang="zh-CN" sz="2000" dirty="0">
                <a:solidFill>
                  <a:srgbClr val="00B0F0"/>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在</a:t>
            </a:r>
            <a:r>
              <a:rPr lang="en-US" altLang="zh-CN" sz="2000" dirty="0">
                <a:solidFill>
                  <a:schemeClr val="bg1"/>
                </a:solidFill>
                <a:latin typeface="微软雅黑" panose="020B0503020204020204" pitchFamily="34" charset="-122"/>
                <a:ea typeface="微软雅黑" panose="020B0503020204020204" pitchFamily="34" charset="-122"/>
              </a:rPr>
              <a:t>CLK</a:t>
            </a:r>
            <a:r>
              <a:rPr lang="zh-CN" altLang="en-US" sz="2000" dirty="0">
                <a:solidFill>
                  <a:schemeClr val="bg1"/>
                </a:solidFill>
                <a:latin typeface="微软雅黑" panose="020B0503020204020204" pitchFamily="34" charset="-122"/>
                <a:ea typeface="微软雅黑" panose="020B0503020204020204" pitchFamily="34" charset="-122"/>
              </a:rPr>
              <a:t>上升沿后的一段</a:t>
            </a:r>
            <a:r>
              <a:rPr lang="en-US" altLang="zh-CN" sz="2000" dirty="0">
                <a:solidFill>
                  <a:schemeClr val="bg1"/>
                </a:solidFill>
                <a:latin typeface="微软雅黑" panose="020B0503020204020204" pitchFamily="34" charset="-122"/>
                <a:ea typeface="微软雅黑" panose="020B0503020204020204" pitchFamily="34" charset="-122"/>
              </a:rPr>
              <a:t>D</a:t>
            </a:r>
            <a:r>
              <a:rPr lang="zh-CN" altLang="en-US" sz="2000" dirty="0">
                <a:solidFill>
                  <a:schemeClr val="bg1"/>
                </a:solidFill>
                <a:latin typeface="微软雅黑" panose="020B0503020204020204" pitchFamily="34" charset="-122"/>
                <a:ea typeface="微软雅黑" panose="020B0503020204020204" pitchFamily="34" charset="-122"/>
              </a:rPr>
              <a:t>输入必须保持不变的时间</a:t>
            </a:r>
            <a:r>
              <a:rPr lang="zh-CN" altLang="en-US" sz="2000" dirty="0" smtClean="0">
                <a:solidFill>
                  <a:schemeClr val="bg1"/>
                </a:solidFill>
                <a:latin typeface="微软雅黑" panose="020B0503020204020204" pitchFamily="34" charset="-122"/>
                <a:ea typeface="微软雅黑" panose="020B0503020204020204" pitchFamily="34" charset="-122"/>
              </a:rPr>
              <a:t>。</a:t>
            </a:r>
            <a:endParaRPr lang="en-US" altLang="zh-CN" sz="2000" dirty="0" smtClean="0">
              <a:solidFill>
                <a:schemeClr val="bg1"/>
              </a:solidFill>
              <a:latin typeface="微软雅黑" panose="020B0503020204020204" pitchFamily="34" charset="-122"/>
              <a:ea typeface="微软雅黑" panose="020B0503020204020204" pitchFamily="34" charset="-122"/>
            </a:endParaRPr>
          </a:p>
          <a:p>
            <a:pPr>
              <a:lnSpc>
                <a:spcPct val="120000"/>
              </a:lnSpc>
              <a:spcBef>
                <a:spcPct val="50000"/>
              </a:spcBef>
            </a:pPr>
            <a:r>
              <a:rPr lang="en-US" altLang="zh-CN" sz="2000" dirty="0">
                <a:solidFill>
                  <a:srgbClr val="00B0F0"/>
                </a:solidFill>
                <a:latin typeface="微软雅黑" panose="020B0503020204020204" pitchFamily="34" charset="-122"/>
                <a:ea typeface="微软雅黑" panose="020B0503020204020204" pitchFamily="34" charset="-122"/>
              </a:rPr>
              <a:t>Clock-to-Q</a:t>
            </a:r>
            <a:r>
              <a:rPr lang="zh-CN" altLang="en-US" sz="2000" dirty="0">
                <a:solidFill>
                  <a:srgbClr val="00B0F0"/>
                </a:solidFill>
                <a:latin typeface="微软雅黑" panose="020B0503020204020204" pitchFamily="34" charset="-122"/>
                <a:ea typeface="微软雅黑" panose="020B0503020204020204" pitchFamily="34" charset="-122"/>
              </a:rPr>
              <a:t>时间 </a:t>
            </a:r>
            <a:r>
              <a:rPr lang="en-US" altLang="zh-CN" sz="2000" dirty="0">
                <a:solidFill>
                  <a:srgbClr val="00B0F0"/>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CLK</a:t>
            </a:r>
            <a:r>
              <a:rPr lang="zh-CN" altLang="en-US" sz="2000" dirty="0">
                <a:solidFill>
                  <a:schemeClr val="bg1"/>
                </a:solidFill>
                <a:latin typeface="微软雅黑" panose="020B0503020204020204" pitchFamily="34" charset="-122"/>
                <a:ea typeface="微软雅黑" panose="020B0503020204020204" pitchFamily="34" charset="-122"/>
              </a:rPr>
              <a:t>上升沿以后，</a:t>
            </a:r>
            <a:r>
              <a:rPr lang="en-US" altLang="zh-CN" sz="2000" dirty="0">
                <a:solidFill>
                  <a:schemeClr val="bg1"/>
                </a:solidFill>
                <a:latin typeface="微软雅黑" panose="020B0503020204020204" pitchFamily="34" charset="-122"/>
                <a:ea typeface="微软雅黑" panose="020B0503020204020204" pitchFamily="34" charset="-122"/>
              </a:rPr>
              <a:t>Q</a:t>
            </a:r>
            <a:r>
              <a:rPr lang="zh-CN" altLang="en-US" sz="2000" dirty="0">
                <a:solidFill>
                  <a:schemeClr val="bg1"/>
                </a:solidFill>
                <a:latin typeface="微软雅黑" panose="020B0503020204020204" pitchFamily="34" charset="-122"/>
                <a:ea typeface="微软雅黑" panose="020B0503020204020204" pitchFamily="34" charset="-122"/>
              </a:rPr>
              <a:t>的输出被保证是有效之前的一段时间，即保持时间的最小值。</a:t>
            </a:r>
            <a:endParaRPr lang="zh-CN" altLang="en-US" sz="2000" dirty="0">
              <a:solidFill>
                <a:schemeClr val="bg1"/>
              </a:solidFill>
              <a:latin typeface="微软雅黑" panose="020B0503020204020204" pitchFamily="34" charset="-122"/>
              <a:ea typeface="微软雅黑" panose="020B0503020204020204" pitchFamily="34" charset="-122"/>
            </a:endParaRPr>
          </a:p>
          <a:p>
            <a:pPr algn="l">
              <a:lnSpc>
                <a:spcPct val="120000"/>
              </a:lnSpc>
              <a:spcBef>
                <a:spcPct val="50000"/>
              </a:spcBef>
            </a:pP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42937" y="1"/>
            <a:ext cx="8171234" cy="739302"/>
          </a:xfrm>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2.4 </a:t>
            </a:r>
            <a:r>
              <a:rPr lang="zh-CN" altLang="en-US" sz="2800" b="1" dirty="0">
                <a:solidFill>
                  <a:schemeClr val="bg1"/>
                </a:solidFill>
                <a:latin typeface="微软雅黑" panose="020B0503020204020204" pitchFamily="34" charset="-122"/>
                <a:ea typeface="微软雅黑" panose="020B0503020204020204" pitchFamily="34" charset="-122"/>
              </a:rPr>
              <a:t>时序图</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0308" y="85447"/>
            <a:ext cx="1754654" cy="584885"/>
          </a:xfrm>
          <a:prstGeom prst="rect">
            <a:avLst/>
          </a:prstGeom>
        </p:spPr>
      </p:pic>
      <p:pic>
        <p:nvPicPr>
          <p:cNvPr id="7" name="Picture 2" descr="D:\嵌入式系统软件设计\t02-22.jpg"/>
          <p:cNvPicPr>
            <a:picLocks noChangeAspect="1" noChangeArrowheads="1"/>
          </p:cNvPicPr>
          <p:nvPr/>
        </p:nvPicPr>
        <p:blipFill>
          <a:blip r:embed="rId3" cstate="print"/>
          <a:srcRect/>
          <a:stretch>
            <a:fillRect/>
          </a:stretch>
        </p:blipFill>
        <p:spPr bwMode="auto">
          <a:xfrm>
            <a:off x="1247946" y="1309087"/>
            <a:ext cx="6075363" cy="4930775"/>
          </a:xfrm>
          <a:prstGeom prst="rect">
            <a:avLst/>
          </a:prstGeom>
          <a:noFill/>
        </p:spPr>
      </p:pic>
      <p:sp>
        <p:nvSpPr>
          <p:cNvPr id="10" name="Text Box 3"/>
          <p:cNvSpPr txBox="1">
            <a:spLocks noChangeArrowheads="1"/>
          </p:cNvSpPr>
          <p:nvPr/>
        </p:nvSpPr>
        <p:spPr bwMode="auto">
          <a:xfrm>
            <a:off x="7506861" y="1228381"/>
            <a:ext cx="3680792" cy="1877437"/>
          </a:xfrm>
          <a:prstGeom prst="rect">
            <a:avLst/>
          </a:prstGeom>
          <a:noFill/>
          <a:ln w="9525">
            <a:noFill/>
            <a:miter lim="800000"/>
          </a:ln>
          <a:effectLst/>
        </p:spPr>
        <p:txBody>
          <a:bodyPr wrap="square">
            <a:spAutoFit/>
          </a:bodyPr>
          <a:lstStyle/>
          <a:p>
            <a:pPr algn="l">
              <a:lnSpc>
                <a:spcPct val="120000"/>
              </a:lnSpc>
              <a:spcBef>
                <a:spcPct val="50000"/>
              </a:spcBef>
            </a:pPr>
            <a:r>
              <a:rPr lang="zh-CN" altLang="en-US" sz="2000" dirty="0">
                <a:solidFill>
                  <a:srgbClr val="FF3300"/>
                </a:solidFill>
                <a:latin typeface="微软雅黑" panose="020B0503020204020204" pitchFamily="34" charset="-122"/>
                <a:ea typeface="微软雅黑" panose="020B0503020204020204" pitchFamily="34" charset="-122"/>
              </a:rPr>
              <a:t>注意：</a:t>
            </a:r>
            <a:endParaRPr lang="zh-CN" altLang="en-US" sz="2000" dirty="0">
              <a:solidFill>
                <a:srgbClr val="FF3300"/>
              </a:solidFill>
              <a:latin typeface="微软雅黑" panose="020B0503020204020204" pitchFamily="34" charset="-122"/>
              <a:ea typeface="微软雅黑" panose="020B0503020204020204" pitchFamily="34" charset="-122"/>
            </a:endParaRPr>
          </a:p>
          <a:p>
            <a:pPr algn="l">
              <a:lnSpc>
                <a:spcPct val="120000"/>
              </a:lnSpc>
              <a:spcBef>
                <a:spcPct val="50000"/>
              </a:spcBef>
            </a:pPr>
            <a:r>
              <a:rPr lang="en-US" altLang="zh-CN" sz="2000" dirty="0">
                <a:solidFill>
                  <a:schemeClr val="bg1"/>
                </a:solidFill>
                <a:latin typeface="微软雅黑" panose="020B0503020204020204" pitchFamily="34" charset="-122"/>
                <a:ea typeface="微软雅黑" panose="020B0503020204020204" pitchFamily="34" charset="-122"/>
              </a:rPr>
              <a:t>1</a:t>
            </a:r>
            <a:r>
              <a:rPr lang="zh-CN" altLang="en-US" sz="2000" dirty="0">
                <a:solidFill>
                  <a:schemeClr val="bg1"/>
                </a:solidFill>
                <a:latin typeface="微软雅黑" panose="020B0503020204020204" pitchFamily="34" charset="-122"/>
                <a:ea typeface="微软雅黑" panose="020B0503020204020204" pitchFamily="34" charset="-122"/>
              </a:rPr>
              <a:t>）</a:t>
            </a:r>
            <a:r>
              <a:rPr lang="en-US" altLang="zh-CN" sz="2000" dirty="0">
                <a:solidFill>
                  <a:schemeClr val="bg1"/>
                </a:solidFill>
                <a:latin typeface="微软雅黑" panose="020B0503020204020204" pitchFamily="34" charset="-122"/>
                <a:ea typeface="微软雅黑" panose="020B0503020204020204" pitchFamily="34" charset="-122"/>
              </a:rPr>
              <a:t>Clock-to Q</a:t>
            </a:r>
            <a:r>
              <a:rPr lang="zh-CN" altLang="en-US" sz="2000" dirty="0">
                <a:solidFill>
                  <a:schemeClr val="bg1"/>
                </a:solidFill>
                <a:latin typeface="微软雅黑" panose="020B0503020204020204" pitchFamily="34" charset="-122"/>
                <a:ea typeface="微软雅黑" panose="020B0503020204020204" pitchFamily="34" charset="-122"/>
              </a:rPr>
              <a:t>的时间不是固定；</a:t>
            </a:r>
            <a:endParaRPr lang="zh-CN" altLang="en-US" sz="2000" dirty="0">
              <a:solidFill>
                <a:schemeClr val="bg1"/>
              </a:solidFill>
              <a:latin typeface="微软雅黑" panose="020B0503020204020204" pitchFamily="34" charset="-122"/>
              <a:ea typeface="微软雅黑" panose="020B0503020204020204" pitchFamily="34" charset="-122"/>
            </a:endParaRPr>
          </a:p>
          <a:p>
            <a:pPr algn="l">
              <a:lnSpc>
                <a:spcPct val="120000"/>
              </a:lnSpc>
              <a:spcBef>
                <a:spcPct val="50000"/>
              </a:spcBef>
            </a:pPr>
            <a:r>
              <a:rPr lang="en-US" altLang="zh-CN" sz="2000" dirty="0">
                <a:solidFill>
                  <a:schemeClr val="bg1"/>
                </a:solidFill>
                <a:latin typeface="微软雅黑" panose="020B0503020204020204" pitchFamily="34" charset="-122"/>
                <a:ea typeface="微软雅黑" panose="020B0503020204020204" pitchFamily="34" charset="-122"/>
              </a:rPr>
              <a:t>2</a:t>
            </a:r>
            <a:r>
              <a:rPr lang="zh-CN" altLang="en-US" sz="2000" dirty="0">
                <a:solidFill>
                  <a:schemeClr val="bg1"/>
                </a:solidFill>
                <a:latin typeface="微软雅黑" panose="020B0503020204020204" pitchFamily="34" charset="-122"/>
                <a:ea typeface="微软雅黑" panose="020B0503020204020204" pitchFamily="34" charset="-122"/>
              </a:rPr>
              <a:t>）上述三个时间的概念适用于所有种类的器件。</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42937" y="1"/>
            <a:ext cx="8171234" cy="739302"/>
          </a:xfrm>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2.4 </a:t>
            </a:r>
            <a:r>
              <a:rPr lang="zh-CN" altLang="en-US" sz="2800" b="1" dirty="0">
                <a:solidFill>
                  <a:schemeClr val="bg1"/>
                </a:solidFill>
                <a:latin typeface="微软雅黑" panose="020B0503020204020204" pitchFamily="34" charset="-122"/>
                <a:ea typeface="微软雅黑" panose="020B0503020204020204" pitchFamily="34" charset="-122"/>
              </a:rPr>
              <a:t>时序图</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0308" y="85447"/>
            <a:ext cx="1754654" cy="584885"/>
          </a:xfrm>
          <a:prstGeom prst="rect">
            <a:avLst/>
          </a:prstGeom>
        </p:spPr>
      </p:pic>
      <p:sp>
        <p:nvSpPr>
          <p:cNvPr id="8" name="矩形 7"/>
          <p:cNvSpPr/>
          <p:nvPr/>
        </p:nvSpPr>
        <p:spPr>
          <a:xfrm>
            <a:off x="642688" y="1066862"/>
            <a:ext cx="1635384" cy="461665"/>
          </a:xfrm>
          <a:prstGeom prst="rect">
            <a:avLst/>
          </a:prstGeom>
        </p:spPr>
        <p:txBody>
          <a:bodyPr wrap="none">
            <a:spAutoFit/>
          </a:bodyPr>
          <a:lstStyle/>
          <a:p>
            <a:r>
              <a:rPr lang="en-US" altLang="zh-CN" sz="2400" b="1" dirty="0">
                <a:solidFill>
                  <a:srgbClr val="00B0F0"/>
                </a:solidFill>
                <a:latin typeface="微软雅黑" panose="020B0503020204020204" pitchFamily="34" charset="-122"/>
                <a:ea typeface="微软雅黑" panose="020B0503020204020204" pitchFamily="34" charset="-122"/>
              </a:rPr>
              <a:t>2.4.3 </a:t>
            </a:r>
            <a:r>
              <a:rPr lang="zh-CN" altLang="en-US" sz="2400" b="1" dirty="0">
                <a:solidFill>
                  <a:srgbClr val="00B0F0"/>
                </a:solidFill>
                <a:latin typeface="微软雅黑" panose="020B0503020204020204" pitchFamily="34" charset="-122"/>
                <a:ea typeface="微软雅黑" panose="020B0503020204020204" pitchFamily="34" charset="-122"/>
              </a:rPr>
              <a:t>时钟</a:t>
            </a:r>
            <a:endParaRPr lang="zh-CN" altLang="en-US" sz="2400" b="1" dirty="0">
              <a:solidFill>
                <a:srgbClr val="00B0F0"/>
              </a:solidFill>
              <a:latin typeface="微软雅黑" panose="020B0503020204020204" pitchFamily="34" charset="-122"/>
              <a:ea typeface="微软雅黑" panose="020B0503020204020204" pitchFamily="34" charset="-122"/>
            </a:endParaRPr>
          </a:p>
        </p:txBody>
      </p:sp>
      <p:sp>
        <p:nvSpPr>
          <p:cNvPr id="9" name="Text Box 10"/>
          <p:cNvSpPr txBox="1">
            <a:spLocks noChangeArrowheads="1"/>
          </p:cNvSpPr>
          <p:nvPr/>
        </p:nvSpPr>
        <p:spPr bwMode="auto">
          <a:xfrm>
            <a:off x="642688" y="1702825"/>
            <a:ext cx="10519582" cy="2382191"/>
          </a:xfrm>
          <a:prstGeom prst="rect">
            <a:avLst/>
          </a:prstGeom>
          <a:noFill/>
          <a:ln w="9525">
            <a:noFill/>
            <a:miter lim="800000"/>
          </a:ln>
          <a:effectLst/>
        </p:spPr>
        <p:txBody>
          <a:bodyPr wrap="square">
            <a:spAutoFit/>
          </a:bodyPr>
          <a:lstStyle/>
          <a:p>
            <a:pPr>
              <a:lnSpc>
                <a:spcPct val="120000"/>
              </a:lnSpc>
              <a:spcBef>
                <a:spcPct val="50000"/>
              </a:spcBef>
            </a:pPr>
            <a:r>
              <a:rPr lang="en-US" altLang="zh-CN" sz="2400" dirty="0">
                <a:solidFill>
                  <a:srgbClr val="00B0F0"/>
                </a:solidFill>
                <a:latin typeface="微软雅黑" panose="020B0503020204020204" pitchFamily="34" charset="-122"/>
                <a:ea typeface="微软雅黑" panose="020B0503020204020204" pitchFamily="34" charset="-122"/>
              </a:rPr>
              <a:t>1</a:t>
            </a:r>
            <a:r>
              <a:rPr lang="zh-CN" altLang="en-US" sz="2400" dirty="0">
                <a:solidFill>
                  <a:srgbClr val="00B0F0"/>
                </a:solidFill>
                <a:latin typeface="微软雅黑" panose="020B0503020204020204" pitchFamily="34" charset="-122"/>
                <a:ea typeface="微软雅黑" panose="020B0503020204020204" pitchFamily="34" charset="-122"/>
              </a:rPr>
              <a:t>、时钟及其</a:t>
            </a:r>
            <a:r>
              <a:rPr lang="zh-CN" altLang="en-US" sz="2400" dirty="0" smtClean="0">
                <a:solidFill>
                  <a:srgbClr val="00B0F0"/>
                </a:solidFill>
                <a:latin typeface="微软雅黑" panose="020B0503020204020204" pitchFamily="34" charset="-122"/>
                <a:ea typeface="微软雅黑" panose="020B0503020204020204" pitchFamily="34" charset="-122"/>
              </a:rPr>
              <a:t>作用</a:t>
            </a:r>
            <a:endParaRPr lang="en-US" altLang="zh-CN" sz="2400" dirty="0" smtClean="0">
              <a:solidFill>
                <a:srgbClr val="00B0F0"/>
              </a:solidFill>
              <a:latin typeface="微软雅黑" panose="020B0503020204020204" pitchFamily="34" charset="-122"/>
              <a:ea typeface="微软雅黑" panose="020B0503020204020204" pitchFamily="34" charset="-122"/>
            </a:endParaRPr>
          </a:p>
          <a:p>
            <a:pPr>
              <a:spcBef>
                <a:spcPct val="50000"/>
              </a:spcBef>
            </a:pPr>
            <a:r>
              <a:rPr lang="zh-CN" altLang="en-US" sz="2000" dirty="0" smtClean="0">
                <a:solidFill>
                  <a:schemeClr val="bg1"/>
                </a:solidFill>
                <a:latin typeface="微软雅黑" panose="020B0503020204020204" pitchFamily="34" charset="-122"/>
                <a:ea typeface="微软雅黑" panose="020B0503020204020204" pitchFamily="34" charset="-122"/>
              </a:rPr>
              <a:t>时钟</a:t>
            </a:r>
            <a:r>
              <a:rPr lang="zh-CN" altLang="en-US" sz="2000" dirty="0">
                <a:solidFill>
                  <a:schemeClr val="bg1"/>
                </a:solidFill>
                <a:latin typeface="微软雅黑" panose="020B0503020204020204" pitchFamily="34" charset="-122"/>
                <a:ea typeface="微软雅黑" panose="020B0503020204020204" pitchFamily="34" charset="-122"/>
              </a:rPr>
              <a:t>是为嵌入式系统提供基本时间标准的电路单元。其主要</a:t>
            </a:r>
            <a:r>
              <a:rPr lang="zh-CN" altLang="en-US" sz="2000" dirty="0">
                <a:solidFill>
                  <a:srgbClr val="FF3300"/>
                </a:solidFill>
                <a:latin typeface="微软雅黑" panose="020B0503020204020204" pitchFamily="34" charset="-122"/>
                <a:ea typeface="微软雅黑" panose="020B0503020204020204" pitchFamily="34" charset="-122"/>
              </a:rPr>
              <a:t>作用</a:t>
            </a:r>
            <a:r>
              <a:rPr lang="zh-CN" altLang="en-US" sz="2000" dirty="0">
                <a:solidFill>
                  <a:schemeClr val="bg1"/>
                </a:solidFill>
                <a:latin typeface="微软雅黑" panose="020B0503020204020204" pitchFamily="34" charset="-122"/>
                <a:ea typeface="微软雅黑" panose="020B0503020204020204" pitchFamily="34" charset="-122"/>
              </a:rPr>
              <a:t>是：</a:t>
            </a:r>
            <a:endParaRPr lang="zh-CN" altLang="en-US" sz="2000" dirty="0">
              <a:solidFill>
                <a:schemeClr val="bg1"/>
              </a:solidFill>
              <a:latin typeface="微软雅黑" panose="020B0503020204020204" pitchFamily="34" charset="-122"/>
              <a:ea typeface="微软雅黑" panose="020B0503020204020204" pitchFamily="34" charset="-122"/>
            </a:endParaRPr>
          </a:p>
          <a:p>
            <a:pPr>
              <a:spcBef>
                <a:spcPct val="50000"/>
              </a:spcBef>
            </a:pPr>
            <a:r>
              <a:rPr lang="en-US" altLang="zh-CN" sz="2000" dirty="0">
                <a:solidFill>
                  <a:schemeClr val="bg1"/>
                </a:solidFill>
                <a:latin typeface="微软雅黑" panose="020B0503020204020204" pitchFamily="34" charset="-122"/>
                <a:ea typeface="微软雅黑" panose="020B0503020204020204" pitchFamily="34" charset="-122"/>
              </a:rPr>
              <a:t>1</a:t>
            </a:r>
            <a:r>
              <a:rPr lang="zh-CN" altLang="en-US" sz="2000" dirty="0">
                <a:solidFill>
                  <a:schemeClr val="bg1"/>
                </a:solidFill>
                <a:latin typeface="微软雅黑" panose="020B0503020204020204" pitchFamily="34" charset="-122"/>
                <a:ea typeface="微软雅黑" panose="020B0503020204020204" pitchFamily="34" charset="-122"/>
              </a:rPr>
              <a:t>）控制</a:t>
            </a:r>
            <a:r>
              <a:rPr lang="en-US" altLang="zh-CN" sz="2000" dirty="0">
                <a:solidFill>
                  <a:schemeClr val="bg1"/>
                </a:solidFill>
                <a:latin typeface="微软雅黑" panose="020B0503020204020204" pitchFamily="34" charset="-122"/>
                <a:ea typeface="微软雅黑" panose="020B0503020204020204" pitchFamily="34" charset="-122"/>
              </a:rPr>
              <a:t>CPU</a:t>
            </a:r>
            <a:r>
              <a:rPr lang="zh-CN" altLang="en-US" sz="2000" dirty="0">
                <a:solidFill>
                  <a:schemeClr val="bg1"/>
                </a:solidFill>
                <a:latin typeface="微软雅黑" panose="020B0503020204020204" pitchFamily="34" charset="-122"/>
                <a:ea typeface="微软雅黑" panose="020B0503020204020204" pitchFamily="34" charset="-122"/>
              </a:rPr>
              <a:t>、系统定时器和</a:t>
            </a:r>
            <a:r>
              <a:rPr lang="en-US" altLang="zh-CN" sz="2000" dirty="0">
                <a:solidFill>
                  <a:schemeClr val="bg1"/>
                </a:solidFill>
                <a:latin typeface="微软雅黑" panose="020B0503020204020204" pitchFamily="34" charset="-122"/>
                <a:ea typeface="微软雅黑" panose="020B0503020204020204" pitchFamily="34" charset="-122"/>
              </a:rPr>
              <a:t>CPU</a:t>
            </a:r>
            <a:r>
              <a:rPr lang="zh-CN" altLang="en-US" sz="2000" dirty="0">
                <a:solidFill>
                  <a:schemeClr val="bg1"/>
                </a:solidFill>
                <a:latin typeface="微软雅黑" panose="020B0503020204020204" pitchFamily="34" charset="-122"/>
                <a:ea typeface="微软雅黑" panose="020B0503020204020204" pitchFamily="34" charset="-122"/>
              </a:rPr>
              <a:t>机器周期；</a:t>
            </a:r>
            <a:endParaRPr lang="zh-CN" altLang="en-US" sz="2000" dirty="0">
              <a:solidFill>
                <a:schemeClr val="bg1"/>
              </a:solidFill>
              <a:latin typeface="微软雅黑" panose="020B0503020204020204" pitchFamily="34" charset="-122"/>
              <a:ea typeface="微软雅黑" panose="020B0503020204020204" pitchFamily="34" charset="-122"/>
            </a:endParaRPr>
          </a:p>
          <a:p>
            <a:pPr>
              <a:spcBef>
                <a:spcPct val="50000"/>
              </a:spcBef>
            </a:pPr>
            <a:r>
              <a:rPr lang="en-US" altLang="zh-CN" sz="2000" dirty="0">
                <a:solidFill>
                  <a:schemeClr val="bg1"/>
                </a:solidFill>
                <a:latin typeface="微软雅黑" panose="020B0503020204020204" pitchFamily="34" charset="-122"/>
                <a:ea typeface="微软雅黑" panose="020B0503020204020204" pitchFamily="34" charset="-122"/>
              </a:rPr>
              <a:t>2</a:t>
            </a:r>
            <a:r>
              <a:rPr lang="zh-CN" altLang="en-US" sz="2000" dirty="0">
                <a:solidFill>
                  <a:schemeClr val="bg1"/>
                </a:solidFill>
                <a:latin typeface="微软雅黑" panose="020B0503020204020204" pitchFamily="34" charset="-122"/>
                <a:ea typeface="微软雅黑" panose="020B0503020204020204" pitchFamily="34" charset="-122"/>
              </a:rPr>
              <a:t>）控制一条指令的执行时间；</a:t>
            </a:r>
            <a:endParaRPr lang="zh-CN" altLang="en-US" sz="2000" dirty="0">
              <a:solidFill>
                <a:schemeClr val="bg1"/>
              </a:solidFill>
              <a:latin typeface="微软雅黑" panose="020B0503020204020204" pitchFamily="34" charset="-122"/>
              <a:ea typeface="微软雅黑" panose="020B0503020204020204" pitchFamily="34" charset="-122"/>
            </a:endParaRPr>
          </a:p>
          <a:p>
            <a:pPr>
              <a:spcBef>
                <a:spcPct val="50000"/>
              </a:spcBef>
            </a:pPr>
            <a:r>
              <a:rPr lang="en-US" altLang="zh-CN" sz="2000" dirty="0">
                <a:solidFill>
                  <a:schemeClr val="bg1"/>
                </a:solidFill>
                <a:latin typeface="微软雅黑" panose="020B0503020204020204" pitchFamily="34" charset="-122"/>
                <a:ea typeface="微软雅黑" panose="020B0503020204020204" pitchFamily="34" charset="-122"/>
              </a:rPr>
              <a:t>3</a:t>
            </a:r>
            <a:r>
              <a:rPr lang="zh-CN" altLang="en-US" sz="2000" dirty="0">
                <a:solidFill>
                  <a:schemeClr val="bg1"/>
                </a:solidFill>
                <a:latin typeface="微软雅黑" panose="020B0503020204020204" pitchFamily="34" charset="-122"/>
                <a:ea typeface="微软雅黑" panose="020B0503020204020204" pitchFamily="34" charset="-122"/>
              </a:rPr>
              <a:t>）为其它系统单元提供同步信号。</a:t>
            </a:r>
            <a:endParaRPr lang="zh-CN" altLang="en-US" sz="2000" dirty="0">
              <a:solidFill>
                <a:srgbClr val="FFFF00"/>
              </a:solidFill>
              <a:latin typeface="微软雅黑" panose="020B0503020204020204" pitchFamily="34" charset="-122"/>
              <a:ea typeface="微软雅黑" panose="020B0503020204020204" pitchFamily="34" charset="-122"/>
            </a:endParaRPr>
          </a:p>
        </p:txBody>
      </p:sp>
      <p:pic>
        <p:nvPicPr>
          <p:cNvPr id="7" name="Picture 12" descr="D:\嵌入式系统软件设计\t02-23.jpg"/>
          <p:cNvPicPr>
            <a:picLocks noChangeAspect="1" noChangeArrowheads="1"/>
          </p:cNvPicPr>
          <p:nvPr/>
        </p:nvPicPr>
        <p:blipFill>
          <a:blip r:embed="rId3" cstate="print"/>
          <a:srcRect/>
          <a:stretch>
            <a:fillRect/>
          </a:stretch>
        </p:blipFill>
        <p:spPr bwMode="auto">
          <a:xfrm>
            <a:off x="766255" y="4420597"/>
            <a:ext cx="8747125" cy="696912"/>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42937" y="1"/>
            <a:ext cx="8171234" cy="739302"/>
          </a:xfrm>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2.4 </a:t>
            </a:r>
            <a:r>
              <a:rPr lang="zh-CN" altLang="en-US" sz="2800" b="1" dirty="0">
                <a:solidFill>
                  <a:schemeClr val="bg1"/>
                </a:solidFill>
                <a:latin typeface="微软雅黑" panose="020B0503020204020204" pitchFamily="34" charset="-122"/>
                <a:ea typeface="微软雅黑" panose="020B0503020204020204" pitchFamily="34" charset="-122"/>
              </a:rPr>
              <a:t>时序图</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0308" y="85447"/>
            <a:ext cx="1754654" cy="584885"/>
          </a:xfrm>
          <a:prstGeom prst="rect">
            <a:avLst/>
          </a:prstGeom>
        </p:spPr>
      </p:pic>
      <p:sp>
        <p:nvSpPr>
          <p:cNvPr id="8" name="矩形 7"/>
          <p:cNvSpPr/>
          <p:nvPr/>
        </p:nvSpPr>
        <p:spPr>
          <a:xfrm>
            <a:off x="642688" y="1066862"/>
            <a:ext cx="1635384" cy="461665"/>
          </a:xfrm>
          <a:prstGeom prst="rect">
            <a:avLst/>
          </a:prstGeom>
        </p:spPr>
        <p:txBody>
          <a:bodyPr wrap="none">
            <a:spAutoFit/>
          </a:bodyPr>
          <a:lstStyle/>
          <a:p>
            <a:r>
              <a:rPr lang="en-US" altLang="zh-CN" sz="2400" b="1" dirty="0">
                <a:solidFill>
                  <a:srgbClr val="00B0F0"/>
                </a:solidFill>
                <a:latin typeface="微软雅黑" panose="020B0503020204020204" pitchFamily="34" charset="-122"/>
                <a:ea typeface="微软雅黑" panose="020B0503020204020204" pitchFamily="34" charset="-122"/>
              </a:rPr>
              <a:t>2.4.3 </a:t>
            </a:r>
            <a:r>
              <a:rPr lang="zh-CN" altLang="en-US" sz="2400" b="1" dirty="0">
                <a:solidFill>
                  <a:srgbClr val="00B0F0"/>
                </a:solidFill>
                <a:latin typeface="微软雅黑" panose="020B0503020204020204" pitchFamily="34" charset="-122"/>
                <a:ea typeface="微软雅黑" panose="020B0503020204020204" pitchFamily="34" charset="-122"/>
              </a:rPr>
              <a:t>时钟</a:t>
            </a:r>
            <a:endParaRPr lang="zh-CN" altLang="en-US" sz="2400" b="1" dirty="0">
              <a:solidFill>
                <a:srgbClr val="00B0F0"/>
              </a:solidFill>
              <a:latin typeface="微软雅黑" panose="020B0503020204020204" pitchFamily="34" charset="-122"/>
              <a:ea typeface="微软雅黑" panose="020B0503020204020204" pitchFamily="34" charset="-122"/>
            </a:endParaRPr>
          </a:p>
        </p:txBody>
      </p:sp>
      <p:sp>
        <p:nvSpPr>
          <p:cNvPr id="9" name="Text Box 10"/>
          <p:cNvSpPr txBox="1">
            <a:spLocks noChangeArrowheads="1"/>
          </p:cNvSpPr>
          <p:nvPr/>
        </p:nvSpPr>
        <p:spPr bwMode="auto">
          <a:xfrm>
            <a:off x="642688" y="1963178"/>
            <a:ext cx="2883107" cy="1920526"/>
          </a:xfrm>
          <a:prstGeom prst="rect">
            <a:avLst/>
          </a:prstGeom>
          <a:noFill/>
          <a:ln w="9525">
            <a:noFill/>
            <a:miter lim="800000"/>
          </a:ln>
          <a:effectLst/>
        </p:spPr>
        <p:txBody>
          <a:bodyPr wrap="square">
            <a:spAutoFit/>
          </a:bodyPr>
          <a:lstStyle/>
          <a:p>
            <a:pPr>
              <a:lnSpc>
                <a:spcPct val="120000"/>
              </a:lnSpc>
              <a:spcBef>
                <a:spcPct val="50000"/>
              </a:spcBef>
            </a:pPr>
            <a:r>
              <a:rPr lang="en-US" altLang="zh-CN" sz="2400" dirty="0">
                <a:solidFill>
                  <a:srgbClr val="00B0F0"/>
                </a:solidFill>
                <a:latin typeface="微软雅黑" panose="020B0503020204020204" pitchFamily="34" charset="-122"/>
                <a:ea typeface="微软雅黑" panose="020B0503020204020204" pitchFamily="34" charset="-122"/>
              </a:rPr>
              <a:t>2</a:t>
            </a:r>
            <a:r>
              <a:rPr lang="zh-CN" altLang="en-US" sz="2400" dirty="0">
                <a:solidFill>
                  <a:srgbClr val="00B0F0"/>
                </a:solidFill>
                <a:latin typeface="微软雅黑" panose="020B0503020204020204" pitchFamily="34" charset="-122"/>
                <a:ea typeface="微软雅黑" panose="020B0503020204020204" pitchFamily="34" charset="-122"/>
              </a:rPr>
              <a:t>、时钟电路</a:t>
            </a:r>
            <a:endParaRPr lang="zh-CN" altLang="en-US" sz="2400" dirty="0">
              <a:solidFill>
                <a:srgbClr val="00B0F0"/>
              </a:solidFill>
              <a:latin typeface="微软雅黑" panose="020B0503020204020204" pitchFamily="34" charset="-122"/>
              <a:ea typeface="微软雅黑" panose="020B0503020204020204" pitchFamily="34" charset="-122"/>
            </a:endParaRPr>
          </a:p>
          <a:p>
            <a:pPr>
              <a:spcBef>
                <a:spcPct val="50000"/>
              </a:spcBef>
            </a:pPr>
            <a:r>
              <a:rPr lang="zh-CN" altLang="en-US" sz="2000" dirty="0" smtClean="0">
                <a:solidFill>
                  <a:schemeClr val="bg1"/>
                </a:solidFill>
                <a:latin typeface="微软雅黑" panose="020B0503020204020204" pitchFamily="34" charset="-122"/>
                <a:ea typeface="微软雅黑" panose="020B0503020204020204" pitchFamily="34" charset="-122"/>
              </a:rPr>
              <a:t>两种</a:t>
            </a:r>
            <a:r>
              <a:rPr lang="zh-CN" altLang="en-US" sz="2000" dirty="0">
                <a:solidFill>
                  <a:schemeClr val="bg1"/>
                </a:solidFill>
                <a:latin typeface="微软雅黑" panose="020B0503020204020204" pitchFamily="34" charset="-122"/>
                <a:ea typeface="微软雅黑" panose="020B0503020204020204" pitchFamily="34" charset="-122"/>
              </a:rPr>
              <a:t>电路：</a:t>
            </a:r>
            <a:endParaRPr lang="zh-CN" altLang="en-US" sz="2000" dirty="0">
              <a:solidFill>
                <a:schemeClr val="bg1"/>
              </a:solidFill>
              <a:latin typeface="微软雅黑" panose="020B0503020204020204" pitchFamily="34" charset="-122"/>
              <a:ea typeface="微软雅黑" panose="020B0503020204020204" pitchFamily="34" charset="-122"/>
            </a:endParaRPr>
          </a:p>
          <a:p>
            <a:pPr>
              <a:spcBef>
                <a:spcPct val="50000"/>
              </a:spcBef>
            </a:pPr>
            <a:r>
              <a:rPr lang="en-US" altLang="zh-CN" sz="2000" dirty="0">
                <a:solidFill>
                  <a:schemeClr val="bg1"/>
                </a:solidFill>
                <a:latin typeface="微软雅黑" panose="020B0503020204020204" pitchFamily="34" charset="-122"/>
                <a:ea typeface="微软雅黑" panose="020B0503020204020204" pitchFamily="34" charset="-122"/>
              </a:rPr>
              <a:t>1</a:t>
            </a:r>
            <a:r>
              <a:rPr lang="zh-CN" altLang="en-US" sz="2000" dirty="0">
                <a:solidFill>
                  <a:schemeClr val="bg1"/>
                </a:solidFill>
                <a:latin typeface="微软雅黑" panose="020B0503020204020204" pitchFamily="34" charset="-122"/>
                <a:ea typeface="微软雅黑" panose="020B0503020204020204" pitchFamily="34" charset="-122"/>
              </a:rPr>
              <a:t>）振荡器</a:t>
            </a:r>
            <a:endParaRPr lang="zh-CN" altLang="en-US" sz="2000" dirty="0">
              <a:solidFill>
                <a:schemeClr val="bg1"/>
              </a:solidFill>
              <a:latin typeface="微软雅黑" panose="020B0503020204020204" pitchFamily="34" charset="-122"/>
              <a:ea typeface="微软雅黑" panose="020B0503020204020204" pitchFamily="34" charset="-122"/>
            </a:endParaRPr>
          </a:p>
          <a:p>
            <a:pPr>
              <a:spcBef>
                <a:spcPct val="50000"/>
              </a:spcBef>
            </a:pPr>
            <a:r>
              <a:rPr lang="en-US" altLang="zh-CN" sz="2000" dirty="0">
                <a:solidFill>
                  <a:schemeClr val="bg1"/>
                </a:solidFill>
                <a:latin typeface="微软雅黑" panose="020B0503020204020204" pitchFamily="34" charset="-122"/>
                <a:ea typeface="微软雅黑" panose="020B0503020204020204" pitchFamily="34" charset="-122"/>
              </a:rPr>
              <a:t>2</a:t>
            </a:r>
            <a:r>
              <a:rPr lang="zh-CN" altLang="en-US" sz="2000" dirty="0">
                <a:solidFill>
                  <a:schemeClr val="bg1"/>
                </a:solidFill>
                <a:latin typeface="微软雅黑" panose="020B0503020204020204" pitchFamily="34" charset="-122"/>
                <a:ea typeface="微软雅黑" panose="020B0503020204020204" pitchFamily="34" charset="-122"/>
              </a:rPr>
              <a:t>）晶体</a:t>
            </a:r>
            <a:endParaRPr lang="zh-CN" altLang="en-US" sz="2000" dirty="0">
              <a:solidFill>
                <a:srgbClr val="FFFF00"/>
              </a:solidFill>
              <a:latin typeface="微软雅黑" panose="020B0503020204020204" pitchFamily="34" charset="-122"/>
              <a:ea typeface="微软雅黑" panose="020B0503020204020204" pitchFamily="34" charset="-122"/>
            </a:endParaRPr>
          </a:p>
        </p:txBody>
      </p:sp>
      <p:sp>
        <p:nvSpPr>
          <p:cNvPr id="10" name="Text Box 10"/>
          <p:cNvSpPr txBox="1">
            <a:spLocks noChangeArrowheads="1"/>
          </p:cNvSpPr>
          <p:nvPr/>
        </p:nvSpPr>
        <p:spPr bwMode="auto">
          <a:xfrm>
            <a:off x="3674213" y="1963178"/>
            <a:ext cx="5675733" cy="1458861"/>
          </a:xfrm>
          <a:prstGeom prst="rect">
            <a:avLst/>
          </a:prstGeom>
          <a:noFill/>
          <a:ln w="9525">
            <a:noFill/>
            <a:miter lim="800000"/>
          </a:ln>
          <a:effectLst/>
        </p:spPr>
        <p:txBody>
          <a:bodyPr wrap="square">
            <a:spAutoFit/>
          </a:bodyPr>
          <a:lstStyle/>
          <a:p>
            <a:pPr>
              <a:lnSpc>
                <a:spcPct val="120000"/>
              </a:lnSpc>
              <a:spcBef>
                <a:spcPct val="50000"/>
              </a:spcBef>
            </a:pPr>
            <a:r>
              <a:rPr lang="en-US" altLang="zh-CN" sz="2400" dirty="0">
                <a:solidFill>
                  <a:srgbClr val="00B0F0"/>
                </a:solidFill>
                <a:latin typeface="微软雅黑" panose="020B0503020204020204" pitchFamily="34" charset="-122"/>
                <a:ea typeface="微软雅黑" panose="020B0503020204020204" pitchFamily="34" charset="-122"/>
              </a:rPr>
              <a:t>3</a:t>
            </a:r>
            <a:r>
              <a:rPr lang="zh-CN" altLang="en-US" sz="2400" dirty="0">
                <a:solidFill>
                  <a:srgbClr val="00B0F0"/>
                </a:solidFill>
                <a:latin typeface="微软雅黑" panose="020B0503020204020204" pitchFamily="34" charset="-122"/>
                <a:ea typeface="微软雅黑" panose="020B0503020204020204" pitchFamily="34" charset="-122"/>
              </a:rPr>
              <a:t>、频率选择的考虑</a:t>
            </a:r>
            <a:endParaRPr lang="zh-CN" altLang="en-US" sz="2400" dirty="0">
              <a:solidFill>
                <a:srgbClr val="00B0F0"/>
              </a:solidFill>
              <a:latin typeface="微软雅黑" panose="020B0503020204020204" pitchFamily="34" charset="-122"/>
              <a:ea typeface="微软雅黑" panose="020B0503020204020204" pitchFamily="34" charset="-122"/>
            </a:endParaRPr>
          </a:p>
          <a:p>
            <a:pPr>
              <a:spcBef>
                <a:spcPct val="50000"/>
              </a:spcBef>
            </a:pPr>
            <a:r>
              <a:rPr lang="en-US" altLang="zh-CN" sz="2000" dirty="0">
                <a:solidFill>
                  <a:schemeClr val="bg1"/>
                </a:solidFill>
                <a:latin typeface="微软雅黑" panose="020B0503020204020204" pitchFamily="34" charset="-122"/>
                <a:ea typeface="微软雅黑" panose="020B0503020204020204" pitchFamily="34" charset="-122"/>
              </a:rPr>
              <a:t>1</a:t>
            </a:r>
            <a:r>
              <a:rPr lang="zh-CN" altLang="en-US" sz="2000" dirty="0">
                <a:solidFill>
                  <a:schemeClr val="bg1"/>
                </a:solidFill>
                <a:latin typeface="微软雅黑" panose="020B0503020204020204" pitchFamily="34" charset="-122"/>
                <a:ea typeface="微软雅黑" panose="020B0503020204020204" pitchFamily="34" charset="-122"/>
              </a:rPr>
              <a:t>）系统电路整体需求</a:t>
            </a:r>
            <a:endParaRPr lang="zh-CN" altLang="en-US" sz="2000" dirty="0">
              <a:solidFill>
                <a:schemeClr val="bg1"/>
              </a:solidFill>
              <a:latin typeface="微软雅黑" panose="020B0503020204020204" pitchFamily="34" charset="-122"/>
              <a:ea typeface="微软雅黑" panose="020B0503020204020204" pitchFamily="34" charset="-122"/>
            </a:endParaRPr>
          </a:p>
          <a:p>
            <a:pPr>
              <a:spcBef>
                <a:spcPct val="50000"/>
              </a:spcBef>
            </a:pPr>
            <a:r>
              <a:rPr lang="en-US" altLang="zh-CN" sz="2000" dirty="0">
                <a:solidFill>
                  <a:schemeClr val="bg1"/>
                </a:solidFill>
                <a:latin typeface="微软雅黑" panose="020B0503020204020204" pitchFamily="34" charset="-122"/>
                <a:ea typeface="微软雅黑" panose="020B0503020204020204" pitchFamily="34" charset="-122"/>
              </a:rPr>
              <a:t>2</a:t>
            </a:r>
            <a:r>
              <a:rPr lang="zh-CN" altLang="en-US" sz="2000" dirty="0">
                <a:solidFill>
                  <a:schemeClr val="bg1"/>
                </a:solidFill>
                <a:latin typeface="微软雅黑" panose="020B0503020204020204" pitchFamily="34" charset="-122"/>
                <a:ea typeface="微软雅黑" panose="020B0503020204020204" pitchFamily="34" charset="-122"/>
              </a:rPr>
              <a:t>）与外部设备信息交换时通信速率的要求</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42937" y="1"/>
            <a:ext cx="8171234" cy="739302"/>
          </a:xfrm>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2.5 </a:t>
            </a:r>
            <a:r>
              <a:rPr lang="zh-CN" altLang="en-US" sz="2800" b="1" dirty="0">
                <a:solidFill>
                  <a:schemeClr val="bg1"/>
                </a:solidFill>
                <a:latin typeface="微软雅黑" panose="020B0503020204020204" pitchFamily="34" charset="-122"/>
                <a:ea typeface="微软雅黑" panose="020B0503020204020204" pitchFamily="34" charset="-122"/>
              </a:rPr>
              <a:t>存储器</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0308" y="85447"/>
            <a:ext cx="1754654" cy="584885"/>
          </a:xfrm>
          <a:prstGeom prst="rect">
            <a:avLst/>
          </a:prstGeom>
        </p:spPr>
      </p:pic>
      <p:sp>
        <p:nvSpPr>
          <p:cNvPr id="7" name="矩形 6"/>
          <p:cNvSpPr/>
          <p:nvPr/>
        </p:nvSpPr>
        <p:spPr>
          <a:xfrm>
            <a:off x="2479590" y="1912422"/>
            <a:ext cx="1070919" cy="3689307"/>
          </a:xfrm>
          <a:prstGeom prst="rect">
            <a:avLst/>
          </a:prstGeom>
          <a:solidFill>
            <a:srgbClr val="005E9E"/>
          </a:solidFill>
          <a:ln>
            <a:solidFill>
              <a:srgbClr val="15A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r>
              <a:rPr lang="zh-CN" altLang="en-US" sz="2800" b="1" dirty="0" smtClean="0">
                <a:solidFill>
                  <a:srgbClr val="FFFFFF"/>
                </a:solidFill>
                <a:latin typeface="微软雅黑" panose="020B0503020204020204" pitchFamily="34" charset="-122"/>
                <a:ea typeface="微软雅黑" panose="020B0503020204020204" pitchFamily="34" charset="-122"/>
              </a:rPr>
              <a:t>存</a:t>
            </a:r>
            <a:endParaRPr lang="en-US" altLang="zh-CN" sz="2800" b="1" dirty="0" smtClean="0">
              <a:solidFill>
                <a:srgbClr val="FFFFFF"/>
              </a:solidFill>
              <a:latin typeface="微软雅黑" panose="020B0503020204020204" pitchFamily="34" charset="-122"/>
              <a:ea typeface="微软雅黑" panose="020B0503020204020204" pitchFamily="34" charset="-122"/>
            </a:endParaRPr>
          </a:p>
          <a:p>
            <a:pPr marL="342900" indent="-342900" algn="ctr"/>
            <a:r>
              <a:rPr lang="zh-CN" altLang="en-US" sz="2800" b="1" dirty="0" smtClean="0">
                <a:solidFill>
                  <a:srgbClr val="FFFFFF"/>
                </a:solidFill>
                <a:latin typeface="微软雅黑" panose="020B0503020204020204" pitchFamily="34" charset="-122"/>
                <a:ea typeface="微软雅黑" panose="020B0503020204020204" pitchFamily="34" charset="-122"/>
              </a:rPr>
              <a:t>放</a:t>
            </a:r>
            <a:endParaRPr lang="en-US" altLang="zh-CN" sz="2800" b="1" dirty="0" smtClean="0">
              <a:solidFill>
                <a:srgbClr val="FFFFFF"/>
              </a:solidFill>
              <a:latin typeface="微软雅黑" panose="020B0503020204020204" pitchFamily="34" charset="-122"/>
              <a:ea typeface="微软雅黑" panose="020B0503020204020204" pitchFamily="34" charset="-122"/>
            </a:endParaRPr>
          </a:p>
          <a:p>
            <a:pPr marL="342900" indent="-342900" algn="ctr"/>
            <a:r>
              <a:rPr lang="zh-CN" altLang="en-US" sz="2800" b="1" dirty="0" smtClean="0">
                <a:solidFill>
                  <a:srgbClr val="FFFFFF"/>
                </a:solidFill>
                <a:latin typeface="微软雅黑" panose="020B0503020204020204" pitchFamily="34" charset="-122"/>
                <a:ea typeface="微软雅黑" panose="020B0503020204020204" pitchFamily="34" charset="-122"/>
              </a:rPr>
              <a:t>方</a:t>
            </a:r>
            <a:endParaRPr lang="en-US" altLang="zh-CN" sz="2800" b="1" dirty="0" smtClean="0">
              <a:solidFill>
                <a:srgbClr val="FFFFFF"/>
              </a:solidFill>
              <a:latin typeface="微软雅黑" panose="020B0503020204020204" pitchFamily="34" charset="-122"/>
              <a:ea typeface="微软雅黑" panose="020B0503020204020204" pitchFamily="34" charset="-122"/>
            </a:endParaRPr>
          </a:p>
          <a:p>
            <a:pPr marL="342900" indent="-342900" algn="ctr"/>
            <a:r>
              <a:rPr lang="zh-CN" altLang="en-US" sz="2800" b="1" dirty="0" smtClean="0">
                <a:solidFill>
                  <a:srgbClr val="FFFFFF"/>
                </a:solidFill>
                <a:latin typeface="微软雅黑" panose="020B0503020204020204" pitchFamily="34" charset="-122"/>
                <a:ea typeface="微软雅黑" panose="020B0503020204020204" pitchFamily="34" charset="-122"/>
              </a:rPr>
              <a:t>式</a:t>
            </a:r>
            <a:endParaRPr lang="zh-CN" altLang="en-US" sz="2800" b="1" dirty="0">
              <a:solidFill>
                <a:srgbClr val="FFFFFF"/>
              </a:solidFill>
              <a:latin typeface="微软雅黑" panose="020B0503020204020204" pitchFamily="34" charset="-122"/>
              <a:ea typeface="微软雅黑" panose="020B0503020204020204" pitchFamily="34" charset="-122"/>
            </a:endParaRPr>
          </a:p>
        </p:txBody>
      </p:sp>
      <p:sp>
        <p:nvSpPr>
          <p:cNvPr id="11" name="右箭头 10"/>
          <p:cNvSpPr/>
          <p:nvPr/>
        </p:nvSpPr>
        <p:spPr>
          <a:xfrm>
            <a:off x="3814120" y="3323942"/>
            <a:ext cx="510746" cy="790833"/>
          </a:xfrm>
          <a:prstGeom prst="rightArrow">
            <a:avLst/>
          </a:prstGeom>
          <a:solidFill>
            <a:srgbClr val="007C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663293" y="3955405"/>
            <a:ext cx="4678416" cy="1646324"/>
          </a:xfrm>
          <a:prstGeom prst="rect">
            <a:avLst/>
          </a:prstGeom>
          <a:solidFill>
            <a:srgbClr val="009999">
              <a:alpha val="69804"/>
            </a:srgbClr>
          </a:solidFill>
          <a:ln w="12700">
            <a:solidFill>
              <a:srgbClr val="33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hangingPunct="0">
              <a:lnSpc>
                <a:spcPct val="150000"/>
              </a:lnSpc>
            </a:pPr>
            <a:r>
              <a:rPr lang="zh-CN" altLang="en-US" sz="2400" b="1" dirty="0">
                <a:solidFill>
                  <a:schemeClr val="bg1"/>
                </a:solidFill>
                <a:latin typeface="微软雅黑" panose="020B0503020204020204" pitchFamily="34" charset="-122"/>
                <a:ea typeface="微软雅黑" panose="020B0503020204020204" pitchFamily="34" charset="-122"/>
              </a:rPr>
              <a:t>哈佛</a:t>
            </a:r>
            <a:r>
              <a:rPr lang="zh-CN" altLang="en-US" sz="2400" b="1" dirty="0" smtClean="0">
                <a:solidFill>
                  <a:schemeClr val="bg1"/>
                </a:solidFill>
                <a:latin typeface="微软雅黑" panose="020B0503020204020204" pitchFamily="34" charset="-122"/>
                <a:ea typeface="微软雅黑" panose="020B0503020204020204" pitchFamily="34" charset="-122"/>
              </a:rPr>
              <a:t>结构</a:t>
            </a:r>
            <a:endParaRPr lang="en-US" altLang="zh-CN" sz="2400" b="1" dirty="0" smtClean="0">
              <a:solidFill>
                <a:schemeClr val="bg1"/>
              </a:solidFill>
              <a:latin typeface="微软雅黑" panose="020B0503020204020204" pitchFamily="34" charset="-122"/>
              <a:ea typeface="微软雅黑" panose="020B0503020204020204" pitchFamily="34" charset="-122"/>
            </a:endParaRPr>
          </a:p>
          <a:p>
            <a:pPr eaLnBrk="0" hangingPunct="0">
              <a:lnSpc>
                <a:spcPct val="150000"/>
              </a:lnSpc>
            </a:pPr>
            <a:r>
              <a:rPr lang="zh-CN" altLang="en-US" sz="2000" dirty="0">
                <a:solidFill>
                  <a:schemeClr val="bg1"/>
                </a:solidFill>
                <a:latin typeface="微软雅黑" panose="020B0503020204020204" pitchFamily="34" charset="-122"/>
                <a:ea typeface="微软雅黑" panose="020B0503020204020204" pitchFamily="34" charset="-122"/>
              </a:rPr>
              <a:t>程序和数据存放在不同存储器中</a:t>
            </a:r>
            <a:endParaRPr lang="zh-CN" altLang="en-US" sz="2000" dirty="0">
              <a:solidFill>
                <a:schemeClr val="bg1"/>
              </a:solidFill>
              <a:latin typeface="微软雅黑" panose="020B0503020204020204" pitchFamily="34" charset="-122"/>
              <a:ea typeface="微软雅黑" panose="020B0503020204020204" pitchFamily="34" charset="-122"/>
            </a:endParaRPr>
          </a:p>
          <a:p>
            <a:pPr eaLnBrk="0" hangingPunct="0"/>
            <a:endParaRPr lang="zh-CN" altLang="en-US" sz="2000" dirty="0">
              <a:solidFill>
                <a:srgbClr val="3333FF"/>
              </a:solidFill>
              <a:ea typeface="华文新魏" panose="02010800040101010101" pitchFamily="2" charset="-122"/>
            </a:endParaRPr>
          </a:p>
        </p:txBody>
      </p:sp>
      <p:sp>
        <p:nvSpPr>
          <p:cNvPr id="13" name="矩形 12"/>
          <p:cNvSpPr/>
          <p:nvPr/>
        </p:nvSpPr>
        <p:spPr>
          <a:xfrm>
            <a:off x="4663293" y="1912422"/>
            <a:ext cx="4678416" cy="1646324"/>
          </a:xfrm>
          <a:prstGeom prst="rect">
            <a:avLst/>
          </a:prstGeom>
          <a:solidFill>
            <a:srgbClr val="FFC000">
              <a:alpha val="69804"/>
            </a:srgb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hangingPunct="0">
              <a:lnSpc>
                <a:spcPct val="150000"/>
              </a:lnSpc>
            </a:pPr>
            <a:r>
              <a:rPr lang="zh-CN" altLang="en-US" sz="2400" b="1" dirty="0">
                <a:solidFill>
                  <a:schemeClr val="bg1"/>
                </a:solidFill>
                <a:latin typeface="微软雅黑" panose="020B0503020204020204" pitchFamily="34" charset="-122"/>
                <a:ea typeface="微软雅黑" panose="020B0503020204020204" pitchFamily="34" charset="-122"/>
              </a:rPr>
              <a:t>冯</a:t>
            </a:r>
            <a:r>
              <a:rPr lang="en-US" altLang="zh-CN" sz="24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24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诺伊曼</a:t>
            </a:r>
            <a:r>
              <a:rPr lang="zh-CN" altLang="en-US" sz="2400" b="1"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结构</a:t>
            </a:r>
            <a:endParaRPr lang="en-US" altLang="zh-CN" sz="2400" b="1"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a:p>
            <a:pPr eaLnBrk="0" hangingPunct="0">
              <a:lnSpc>
                <a:spcPct val="150000"/>
              </a:lnSpc>
            </a:pPr>
            <a:r>
              <a:rPr lang="zh-CN" altLang="en-US" sz="2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程序和数据存放在同一存储器中的不同段中</a:t>
            </a:r>
            <a:endParaRPr lang="zh-CN" altLang="en-US" sz="2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42937" y="1"/>
            <a:ext cx="8171234" cy="739302"/>
          </a:xfrm>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2.1 </a:t>
            </a:r>
            <a:r>
              <a:rPr lang="zh-CN" altLang="en-US" sz="2800" b="1" dirty="0" smtClean="0">
                <a:solidFill>
                  <a:schemeClr val="bg1"/>
                </a:solidFill>
                <a:latin typeface="微软雅黑" panose="020B0503020204020204" pitchFamily="34" charset="-122"/>
                <a:ea typeface="微软雅黑" panose="020B0503020204020204" pitchFamily="34" charset="-122"/>
              </a:rPr>
              <a:t>术语</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0308" y="85447"/>
            <a:ext cx="1754654" cy="584885"/>
          </a:xfrm>
          <a:prstGeom prst="rect">
            <a:avLst/>
          </a:prstGeom>
        </p:spPr>
      </p:pic>
      <p:pic>
        <p:nvPicPr>
          <p:cNvPr id="14" name="Picture 2" descr="D:\嵌入式系统软件设计\t02-01.jpg"/>
          <p:cNvPicPr>
            <a:picLocks noChangeAspect="1" noChangeArrowheads="1"/>
          </p:cNvPicPr>
          <p:nvPr/>
        </p:nvPicPr>
        <p:blipFill>
          <a:blip r:embed="rId3" cstate="print"/>
          <a:srcRect/>
          <a:stretch>
            <a:fillRect/>
          </a:stretch>
        </p:blipFill>
        <p:spPr bwMode="auto">
          <a:xfrm>
            <a:off x="1887409" y="1356926"/>
            <a:ext cx="8307953" cy="4763787"/>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42937" y="1"/>
            <a:ext cx="8171234" cy="739302"/>
          </a:xfrm>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2.5 </a:t>
            </a:r>
            <a:r>
              <a:rPr lang="zh-CN" altLang="en-US" sz="2800" b="1" dirty="0">
                <a:solidFill>
                  <a:schemeClr val="bg1"/>
                </a:solidFill>
                <a:latin typeface="微软雅黑" panose="020B0503020204020204" pitchFamily="34" charset="-122"/>
                <a:ea typeface="微软雅黑" panose="020B0503020204020204" pitchFamily="34" charset="-122"/>
              </a:rPr>
              <a:t>存储器</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0308" y="85447"/>
            <a:ext cx="1754654" cy="584885"/>
          </a:xfrm>
          <a:prstGeom prst="rect">
            <a:avLst/>
          </a:prstGeom>
        </p:spPr>
      </p:pic>
      <p:pic>
        <p:nvPicPr>
          <p:cNvPr id="8" name="Picture 2" descr="D:\嵌入式系统软件设计\存储方式.jpg"/>
          <p:cNvPicPr>
            <a:picLocks noChangeAspect="1" noChangeArrowheads="1"/>
          </p:cNvPicPr>
          <p:nvPr/>
        </p:nvPicPr>
        <p:blipFill>
          <a:blip r:embed="rId3" cstate="print"/>
          <a:srcRect/>
          <a:stretch>
            <a:fillRect/>
          </a:stretch>
        </p:blipFill>
        <p:spPr bwMode="auto">
          <a:xfrm>
            <a:off x="1221168" y="1027821"/>
            <a:ext cx="5346657" cy="5532859"/>
          </a:xfrm>
          <a:prstGeom prst="rect">
            <a:avLst/>
          </a:prstGeom>
          <a:noFill/>
        </p:spPr>
      </p:pic>
      <p:sp>
        <p:nvSpPr>
          <p:cNvPr id="3" name="矩形 2"/>
          <p:cNvSpPr/>
          <p:nvPr/>
        </p:nvSpPr>
        <p:spPr>
          <a:xfrm>
            <a:off x="6775207" y="1134171"/>
            <a:ext cx="4315040" cy="861774"/>
          </a:xfrm>
          <a:prstGeom prst="rect">
            <a:avLst/>
          </a:prstGeom>
        </p:spPr>
        <p:txBody>
          <a:bodyPr wrap="square">
            <a:spAutoFit/>
          </a:bodyPr>
          <a:lstStyle/>
          <a:p>
            <a:pPr>
              <a:spcBef>
                <a:spcPct val="50000"/>
              </a:spcBef>
            </a:pPr>
            <a:r>
              <a:rPr lang="zh-CN" altLang="en-US" sz="2000" dirty="0">
                <a:solidFill>
                  <a:schemeClr val="bg1"/>
                </a:solidFill>
                <a:latin typeface="微软雅黑" panose="020B0503020204020204" pitchFamily="34" charset="-122"/>
                <a:ea typeface="微软雅黑" panose="020B0503020204020204" pitchFamily="34" charset="-122"/>
              </a:rPr>
              <a:t>存储器需要考虑的因素有：</a:t>
            </a:r>
            <a:endParaRPr lang="en-US" altLang="zh-CN" sz="2000" dirty="0">
              <a:solidFill>
                <a:schemeClr val="bg1"/>
              </a:solidFill>
              <a:latin typeface="微软雅黑" panose="020B0503020204020204" pitchFamily="34" charset="-122"/>
              <a:ea typeface="微软雅黑" panose="020B0503020204020204" pitchFamily="34" charset="-122"/>
            </a:endParaRPr>
          </a:p>
          <a:p>
            <a:pPr>
              <a:spcBef>
                <a:spcPct val="50000"/>
              </a:spcBef>
            </a:pPr>
            <a:r>
              <a:rPr lang="zh-CN" altLang="en-US" sz="2000" dirty="0">
                <a:solidFill>
                  <a:schemeClr val="bg1"/>
                </a:solidFill>
                <a:latin typeface="微软雅黑" panose="020B0503020204020204" pitchFamily="34" charset="-122"/>
                <a:ea typeface="微软雅黑" panose="020B0503020204020204" pitchFamily="34" charset="-122"/>
              </a:rPr>
              <a:t>大小、带宽和速度。</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6775207" y="2415980"/>
            <a:ext cx="3752977" cy="430374"/>
          </a:xfrm>
          <a:prstGeom prst="rect">
            <a:avLst/>
          </a:prstGeom>
        </p:spPr>
        <p:txBody>
          <a:bodyPr wrap="square">
            <a:spAutoFit/>
          </a:bodyPr>
          <a:lstStyle/>
          <a:p>
            <a:pPr>
              <a:lnSpc>
                <a:spcPct val="120000"/>
              </a:lnSpc>
              <a:spcBef>
                <a:spcPct val="50000"/>
              </a:spcBef>
            </a:pPr>
            <a:r>
              <a:rPr lang="zh-CN" altLang="en-US" sz="2000" dirty="0">
                <a:solidFill>
                  <a:schemeClr val="bg1"/>
                </a:solidFill>
                <a:latin typeface="微软雅黑" panose="020B0503020204020204" pitchFamily="34" charset="-122"/>
                <a:ea typeface="微软雅黑" panose="020B0503020204020204" pitchFamily="34" charset="-122"/>
              </a:rPr>
              <a:t>例如：</a:t>
            </a:r>
            <a:r>
              <a:rPr lang="en-US" altLang="zh-CN" sz="2000" dirty="0">
                <a:solidFill>
                  <a:schemeClr val="bg1"/>
                </a:solidFill>
                <a:latin typeface="微软雅黑" panose="020B0503020204020204" pitchFamily="34" charset="-122"/>
                <a:ea typeface="微软雅黑" panose="020B0503020204020204" pitchFamily="34" charset="-122"/>
              </a:rPr>
              <a:t>8*512 KB / 70 ns</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6805665" y="3266389"/>
            <a:ext cx="4382152" cy="430374"/>
          </a:xfrm>
          <a:prstGeom prst="rect">
            <a:avLst/>
          </a:prstGeom>
        </p:spPr>
        <p:txBody>
          <a:bodyPr wrap="square">
            <a:spAutoFit/>
          </a:bodyPr>
          <a:lstStyle/>
          <a:p>
            <a:pPr>
              <a:lnSpc>
                <a:spcPct val="120000"/>
              </a:lnSpc>
              <a:spcBef>
                <a:spcPct val="50000"/>
              </a:spcBef>
            </a:pPr>
            <a:r>
              <a:rPr lang="zh-CN" altLang="en-US" sz="2000" dirty="0">
                <a:solidFill>
                  <a:schemeClr val="bg1"/>
                </a:solidFill>
                <a:latin typeface="微软雅黑" panose="020B0503020204020204" pitchFamily="34" charset="-122"/>
                <a:ea typeface="微软雅黑" panose="020B0503020204020204" pitchFamily="34" charset="-122"/>
              </a:rPr>
              <a:t>计算机的内存一般分为</a:t>
            </a:r>
            <a:r>
              <a:rPr lang="en-US" altLang="zh-CN" sz="2000" b="1" dirty="0">
                <a:solidFill>
                  <a:srgbClr val="FF3300"/>
                </a:solidFill>
                <a:latin typeface="微软雅黑" panose="020B0503020204020204" pitchFamily="34" charset="-122"/>
                <a:ea typeface="微软雅黑" panose="020B0503020204020204" pitchFamily="34" charset="-122"/>
              </a:rPr>
              <a:t>ROM</a:t>
            </a:r>
            <a:r>
              <a:rPr lang="zh-CN" altLang="en-US" sz="2000" dirty="0">
                <a:solidFill>
                  <a:schemeClr val="bg1"/>
                </a:solidFill>
                <a:latin typeface="微软雅黑" panose="020B0503020204020204" pitchFamily="34" charset="-122"/>
                <a:ea typeface="微软雅黑" panose="020B0503020204020204" pitchFamily="34" charset="-122"/>
              </a:rPr>
              <a:t>和</a:t>
            </a:r>
            <a:r>
              <a:rPr lang="en-US" altLang="zh-CN" sz="2000" b="1" dirty="0">
                <a:solidFill>
                  <a:srgbClr val="FF3300"/>
                </a:solidFill>
                <a:latin typeface="微软雅黑" panose="020B0503020204020204" pitchFamily="34" charset="-122"/>
                <a:ea typeface="微软雅黑" panose="020B0503020204020204" pitchFamily="34" charset="-122"/>
              </a:rPr>
              <a:t>RAM</a:t>
            </a:r>
            <a:endParaRPr lang="en-US" altLang="zh-CN" sz="2000" b="1" dirty="0">
              <a:solidFill>
                <a:srgbClr val="FF33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42937" y="1"/>
            <a:ext cx="8171234" cy="739302"/>
          </a:xfrm>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2.5 </a:t>
            </a:r>
            <a:r>
              <a:rPr lang="zh-CN" altLang="en-US" sz="2800" b="1" dirty="0">
                <a:solidFill>
                  <a:schemeClr val="bg1"/>
                </a:solidFill>
                <a:latin typeface="微软雅黑" panose="020B0503020204020204" pitchFamily="34" charset="-122"/>
                <a:ea typeface="微软雅黑" panose="020B0503020204020204" pitchFamily="34" charset="-122"/>
              </a:rPr>
              <a:t>存储器</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0308" y="85447"/>
            <a:ext cx="1754654" cy="584885"/>
          </a:xfrm>
          <a:prstGeom prst="rect">
            <a:avLst/>
          </a:prstGeom>
        </p:spPr>
      </p:pic>
      <p:sp>
        <p:nvSpPr>
          <p:cNvPr id="9" name="矩形 8"/>
          <p:cNvSpPr/>
          <p:nvPr/>
        </p:nvSpPr>
        <p:spPr>
          <a:xfrm>
            <a:off x="642688" y="1066862"/>
            <a:ext cx="3337517" cy="461665"/>
          </a:xfrm>
          <a:prstGeom prst="rect">
            <a:avLst/>
          </a:prstGeom>
        </p:spPr>
        <p:txBody>
          <a:bodyPr wrap="none">
            <a:spAutoFit/>
          </a:bodyPr>
          <a:lstStyle/>
          <a:p>
            <a:r>
              <a:rPr lang="en-US" altLang="zh-CN" sz="2400" b="1" dirty="0">
                <a:solidFill>
                  <a:srgbClr val="00B0F0"/>
                </a:solidFill>
                <a:latin typeface="微软雅黑" panose="020B0503020204020204" pitchFamily="34" charset="-122"/>
                <a:ea typeface="微软雅黑" panose="020B0503020204020204" pitchFamily="34" charset="-122"/>
              </a:rPr>
              <a:t>2.5.1 </a:t>
            </a:r>
            <a:r>
              <a:rPr lang="zh-CN" altLang="en-US" sz="2400" b="1" dirty="0">
                <a:solidFill>
                  <a:srgbClr val="00B0F0"/>
                </a:solidFill>
                <a:latin typeface="微软雅黑" panose="020B0503020204020204" pitchFamily="34" charset="-122"/>
                <a:ea typeface="微软雅黑" panose="020B0503020204020204" pitchFamily="34" charset="-122"/>
              </a:rPr>
              <a:t>只读存储器</a:t>
            </a:r>
            <a:r>
              <a:rPr lang="en-US" altLang="zh-CN" sz="2400" b="1" dirty="0">
                <a:solidFill>
                  <a:srgbClr val="00B0F0"/>
                </a:solidFill>
                <a:latin typeface="微软雅黑" panose="020B0503020204020204" pitchFamily="34" charset="-122"/>
                <a:ea typeface="微软雅黑" panose="020B0503020204020204" pitchFamily="34" charset="-122"/>
              </a:rPr>
              <a:t>ROM</a:t>
            </a:r>
            <a:endParaRPr lang="zh-CN" altLang="en-US" sz="2400" b="1" dirty="0">
              <a:solidFill>
                <a:srgbClr val="00B0F0"/>
              </a:solidFill>
              <a:latin typeface="微软雅黑" panose="020B0503020204020204" pitchFamily="34" charset="-122"/>
              <a:ea typeface="微软雅黑" panose="020B0503020204020204" pitchFamily="34" charset="-122"/>
            </a:endParaRPr>
          </a:p>
        </p:txBody>
      </p:sp>
      <p:sp>
        <p:nvSpPr>
          <p:cNvPr id="11" name="Text Box 10"/>
          <p:cNvSpPr txBox="1">
            <a:spLocks noChangeArrowheads="1"/>
          </p:cNvSpPr>
          <p:nvPr/>
        </p:nvSpPr>
        <p:spPr bwMode="auto">
          <a:xfrm>
            <a:off x="642688" y="1702825"/>
            <a:ext cx="10519582" cy="923330"/>
          </a:xfrm>
          <a:prstGeom prst="rect">
            <a:avLst/>
          </a:prstGeom>
          <a:noFill/>
          <a:ln w="9525">
            <a:noFill/>
            <a:miter lim="800000"/>
          </a:ln>
          <a:effectLst/>
        </p:spPr>
        <p:txBody>
          <a:bodyPr wrap="square">
            <a:spAutoFit/>
          </a:bodyPr>
          <a:lstStyle/>
          <a:p>
            <a:pPr>
              <a:spcBef>
                <a:spcPct val="50000"/>
              </a:spcBef>
            </a:pPr>
            <a:r>
              <a:rPr lang="en-US" altLang="zh-CN" sz="2400" dirty="0">
                <a:solidFill>
                  <a:srgbClr val="00B0F0"/>
                </a:solidFill>
                <a:latin typeface="微软雅黑" panose="020B0503020204020204" pitchFamily="34" charset="-122"/>
                <a:ea typeface="微软雅黑" panose="020B0503020204020204" pitchFamily="34" charset="-122"/>
              </a:rPr>
              <a:t>1</a:t>
            </a:r>
            <a:r>
              <a:rPr lang="zh-CN" altLang="en-US" sz="2400" dirty="0">
                <a:solidFill>
                  <a:srgbClr val="00B0F0"/>
                </a:solidFill>
                <a:latin typeface="微软雅黑" panose="020B0503020204020204" pitchFamily="34" charset="-122"/>
                <a:ea typeface="微软雅黑" panose="020B0503020204020204" pitchFamily="34" charset="-122"/>
              </a:rPr>
              <a:t>、非易失性</a:t>
            </a:r>
            <a:endParaRPr lang="zh-CN" altLang="en-US" sz="2400" dirty="0">
              <a:solidFill>
                <a:srgbClr val="00B0F0"/>
              </a:solidFill>
              <a:latin typeface="微软雅黑" panose="020B0503020204020204" pitchFamily="34" charset="-122"/>
              <a:ea typeface="微软雅黑" panose="020B0503020204020204" pitchFamily="34" charset="-122"/>
            </a:endParaRPr>
          </a:p>
          <a:p>
            <a:pPr>
              <a:spcBef>
                <a:spcPct val="50000"/>
              </a:spcBef>
            </a:pPr>
            <a:r>
              <a:rPr lang="zh-CN" altLang="en-US" sz="2000" dirty="0">
                <a:solidFill>
                  <a:srgbClr val="FF3300"/>
                </a:solidFill>
                <a:latin typeface="微软雅黑" panose="020B0503020204020204" pitchFamily="34" charset="-122"/>
                <a:ea typeface="微软雅黑" panose="020B0503020204020204" pitchFamily="34" charset="-122"/>
              </a:rPr>
              <a:t>非易失性的存储器</a:t>
            </a:r>
            <a:r>
              <a:rPr lang="zh-CN" altLang="en-US" sz="2000" dirty="0">
                <a:solidFill>
                  <a:schemeClr val="bg1"/>
                </a:solidFill>
                <a:latin typeface="微软雅黑" panose="020B0503020204020204" pitchFamily="34" charset="-122"/>
                <a:ea typeface="微软雅黑" panose="020B0503020204020204" pitchFamily="34" charset="-122"/>
              </a:rPr>
              <a:t>是指在电源被关掉以后也不会丢失数据的存储器</a:t>
            </a:r>
            <a:endParaRPr lang="zh-CN" altLang="en-US" sz="2000" dirty="0">
              <a:solidFill>
                <a:srgbClr val="FFFF00"/>
              </a:solidFill>
              <a:latin typeface="微软雅黑" panose="020B0503020204020204" pitchFamily="34" charset="-122"/>
              <a:ea typeface="微软雅黑" panose="020B0503020204020204" pitchFamily="34" charset="-122"/>
            </a:endParaRPr>
          </a:p>
        </p:txBody>
      </p:sp>
      <p:sp>
        <p:nvSpPr>
          <p:cNvPr id="12" name="Text Box 10"/>
          <p:cNvSpPr txBox="1">
            <a:spLocks noChangeArrowheads="1"/>
          </p:cNvSpPr>
          <p:nvPr/>
        </p:nvSpPr>
        <p:spPr bwMode="auto">
          <a:xfrm>
            <a:off x="642688" y="2800453"/>
            <a:ext cx="10519582" cy="1754326"/>
          </a:xfrm>
          <a:prstGeom prst="rect">
            <a:avLst/>
          </a:prstGeom>
          <a:noFill/>
          <a:ln w="9525">
            <a:noFill/>
            <a:miter lim="800000"/>
          </a:ln>
          <a:effectLst/>
        </p:spPr>
        <p:txBody>
          <a:bodyPr wrap="square">
            <a:spAutoFit/>
          </a:bodyPr>
          <a:lstStyle/>
          <a:p>
            <a:pPr>
              <a:spcBef>
                <a:spcPct val="50000"/>
              </a:spcBef>
            </a:pPr>
            <a:r>
              <a:rPr lang="en-US" altLang="zh-CN" sz="2400" dirty="0">
                <a:solidFill>
                  <a:srgbClr val="00B0F0"/>
                </a:solidFill>
                <a:latin typeface="微软雅黑" panose="020B0503020204020204" pitchFamily="34" charset="-122"/>
                <a:ea typeface="微软雅黑" panose="020B0503020204020204" pitchFamily="34" charset="-122"/>
              </a:rPr>
              <a:t>2</a:t>
            </a:r>
            <a:r>
              <a:rPr lang="zh-CN" altLang="en-US" sz="2400" dirty="0">
                <a:solidFill>
                  <a:srgbClr val="00B0F0"/>
                </a:solidFill>
                <a:latin typeface="微软雅黑" panose="020B0503020204020204" pitchFamily="34" charset="-122"/>
                <a:ea typeface="微软雅黑" panose="020B0503020204020204" pitchFamily="34" charset="-122"/>
              </a:rPr>
              <a:t>、</a:t>
            </a:r>
            <a:r>
              <a:rPr lang="en-US" altLang="zh-CN" sz="2400" dirty="0">
                <a:solidFill>
                  <a:srgbClr val="00B0F0"/>
                </a:solidFill>
                <a:latin typeface="微软雅黑" panose="020B0503020204020204" pitchFamily="34" charset="-122"/>
                <a:ea typeface="微软雅黑" panose="020B0503020204020204" pitchFamily="34" charset="-122"/>
              </a:rPr>
              <a:t>ROM</a:t>
            </a:r>
            <a:r>
              <a:rPr lang="zh-CN" altLang="en-US" sz="2400" dirty="0">
                <a:solidFill>
                  <a:srgbClr val="00B0F0"/>
                </a:solidFill>
                <a:latin typeface="微软雅黑" panose="020B0503020204020204" pitchFamily="34" charset="-122"/>
                <a:ea typeface="微软雅黑" panose="020B0503020204020204" pitchFamily="34" charset="-122"/>
              </a:rPr>
              <a:t>的特点</a:t>
            </a:r>
            <a:endParaRPr lang="zh-CN" altLang="en-US" sz="2400" dirty="0">
              <a:solidFill>
                <a:srgbClr val="00B0F0"/>
              </a:solidFill>
              <a:latin typeface="微软雅黑" panose="020B0503020204020204" pitchFamily="34" charset="-122"/>
              <a:ea typeface="微软雅黑" panose="020B0503020204020204" pitchFamily="34" charset="-122"/>
            </a:endParaRPr>
          </a:p>
          <a:p>
            <a:pPr>
              <a:lnSpc>
                <a:spcPct val="120000"/>
              </a:lnSpc>
              <a:spcBef>
                <a:spcPct val="20000"/>
              </a:spcBef>
            </a:pPr>
            <a:r>
              <a:rPr lang="en-US" altLang="zh-CN" sz="2000" dirty="0">
                <a:solidFill>
                  <a:schemeClr val="bg1"/>
                </a:solidFill>
                <a:latin typeface="微软雅黑" panose="020B0503020204020204" pitchFamily="34" charset="-122"/>
                <a:ea typeface="微软雅黑" panose="020B0503020204020204" pitchFamily="34" charset="-122"/>
              </a:rPr>
              <a:t>1</a:t>
            </a:r>
            <a:r>
              <a:rPr lang="zh-CN" altLang="en-US" sz="2000" dirty="0">
                <a:solidFill>
                  <a:schemeClr val="bg1"/>
                </a:solidFill>
                <a:latin typeface="微软雅黑" panose="020B0503020204020204" pitchFamily="34" charset="-122"/>
                <a:ea typeface="微软雅黑" panose="020B0503020204020204" pitchFamily="34" charset="-122"/>
              </a:rPr>
              <a:t>）能满足微处理器读取程序指令的速度要求；</a:t>
            </a:r>
            <a:endParaRPr lang="zh-CN" altLang="en-US" sz="2000" dirty="0">
              <a:solidFill>
                <a:schemeClr val="bg1"/>
              </a:solidFill>
              <a:latin typeface="微软雅黑" panose="020B0503020204020204" pitchFamily="34" charset="-122"/>
              <a:ea typeface="微软雅黑" panose="020B0503020204020204" pitchFamily="34" charset="-122"/>
            </a:endParaRPr>
          </a:p>
          <a:p>
            <a:pPr>
              <a:lnSpc>
                <a:spcPct val="120000"/>
              </a:lnSpc>
              <a:spcBef>
                <a:spcPct val="20000"/>
              </a:spcBef>
            </a:pPr>
            <a:r>
              <a:rPr lang="en-US" altLang="zh-CN" sz="2000" dirty="0">
                <a:solidFill>
                  <a:schemeClr val="bg1"/>
                </a:solidFill>
                <a:latin typeface="微软雅黑" panose="020B0503020204020204" pitchFamily="34" charset="-122"/>
                <a:ea typeface="微软雅黑" panose="020B0503020204020204" pitchFamily="34" charset="-122"/>
              </a:rPr>
              <a:t>2</a:t>
            </a:r>
            <a:r>
              <a:rPr lang="zh-CN" altLang="en-US" sz="2000" dirty="0">
                <a:solidFill>
                  <a:schemeClr val="bg1"/>
                </a:solidFill>
                <a:latin typeface="微软雅黑" panose="020B0503020204020204" pitchFamily="34" charset="-122"/>
                <a:ea typeface="微软雅黑" panose="020B0503020204020204" pitchFamily="34" charset="-122"/>
              </a:rPr>
              <a:t>）数据具有不可更改性；</a:t>
            </a:r>
            <a:endParaRPr lang="zh-CN" altLang="en-US" sz="2000" dirty="0">
              <a:solidFill>
                <a:schemeClr val="bg1"/>
              </a:solidFill>
              <a:latin typeface="微软雅黑" panose="020B0503020204020204" pitchFamily="34" charset="-122"/>
              <a:ea typeface="微软雅黑" panose="020B0503020204020204" pitchFamily="34" charset="-122"/>
            </a:endParaRPr>
          </a:p>
          <a:p>
            <a:pPr>
              <a:lnSpc>
                <a:spcPct val="120000"/>
              </a:lnSpc>
              <a:spcBef>
                <a:spcPct val="20000"/>
              </a:spcBef>
            </a:pPr>
            <a:r>
              <a:rPr lang="en-US" altLang="zh-CN" sz="2000" dirty="0">
                <a:solidFill>
                  <a:schemeClr val="bg1"/>
                </a:solidFill>
                <a:latin typeface="微软雅黑" panose="020B0503020204020204" pitchFamily="34" charset="-122"/>
                <a:ea typeface="微软雅黑" panose="020B0503020204020204" pitchFamily="34" charset="-122"/>
              </a:rPr>
              <a:t>3</a:t>
            </a:r>
            <a:r>
              <a:rPr lang="zh-CN" altLang="en-US" sz="2000" dirty="0">
                <a:solidFill>
                  <a:schemeClr val="bg1"/>
                </a:solidFill>
                <a:latin typeface="微软雅黑" panose="020B0503020204020204" pitchFamily="34" charset="-122"/>
                <a:ea typeface="微软雅黑" panose="020B0503020204020204" pitchFamily="34" charset="-122"/>
              </a:rPr>
              <a:t>）具有掉电保护功能。</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2" name="五边形 21"/>
          <p:cNvSpPr/>
          <p:nvPr/>
        </p:nvSpPr>
        <p:spPr>
          <a:xfrm rot="10800000">
            <a:off x="7924049" y="5431008"/>
            <a:ext cx="2183027" cy="832022"/>
          </a:xfrm>
          <a:prstGeom prst="homePlate">
            <a:avLst/>
          </a:prstGeom>
          <a:solidFill>
            <a:srgbClr val="003399"/>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五边形 20"/>
          <p:cNvSpPr/>
          <p:nvPr/>
        </p:nvSpPr>
        <p:spPr>
          <a:xfrm rot="10800000">
            <a:off x="7924049" y="3402227"/>
            <a:ext cx="2183027" cy="832022"/>
          </a:xfrm>
          <a:prstGeom prst="homePlate">
            <a:avLst/>
          </a:prstGeom>
          <a:solidFill>
            <a:srgbClr val="003399"/>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五边形 19"/>
          <p:cNvSpPr/>
          <p:nvPr/>
        </p:nvSpPr>
        <p:spPr>
          <a:xfrm>
            <a:off x="2199503" y="5445767"/>
            <a:ext cx="2183027" cy="832022"/>
          </a:xfrm>
          <a:prstGeom prst="homePlate">
            <a:avLst/>
          </a:prstGeom>
          <a:solidFill>
            <a:srgbClr val="003399"/>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五边形 2"/>
          <p:cNvSpPr/>
          <p:nvPr/>
        </p:nvSpPr>
        <p:spPr>
          <a:xfrm>
            <a:off x="2199503" y="3402227"/>
            <a:ext cx="2183027" cy="832022"/>
          </a:xfrm>
          <a:prstGeom prst="homePlate">
            <a:avLst/>
          </a:prstGeom>
          <a:solidFill>
            <a:srgbClr val="003399"/>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42937" y="1"/>
            <a:ext cx="8171234" cy="739302"/>
          </a:xfrm>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2.5 </a:t>
            </a:r>
            <a:r>
              <a:rPr lang="zh-CN" altLang="en-US" sz="2800" b="1" dirty="0">
                <a:solidFill>
                  <a:schemeClr val="bg1"/>
                </a:solidFill>
                <a:latin typeface="微软雅黑" panose="020B0503020204020204" pitchFamily="34" charset="-122"/>
                <a:ea typeface="微软雅黑" panose="020B0503020204020204" pitchFamily="34" charset="-122"/>
              </a:rPr>
              <a:t>存储器</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0308" y="85447"/>
            <a:ext cx="1754654" cy="584885"/>
          </a:xfrm>
          <a:prstGeom prst="rect">
            <a:avLst/>
          </a:prstGeom>
        </p:spPr>
      </p:pic>
      <p:sp>
        <p:nvSpPr>
          <p:cNvPr id="9" name="矩形 8"/>
          <p:cNvSpPr/>
          <p:nvPr/>
        </p:nvSpPr>
        <p:spPr>
          <a:xfrm>
            <a:off x="642688" y="1066862"/>
            <a:ext cx="3337517" cy="461665"/>
          </a:xfrm>
          <a:prstGeom prst="rect">
            <a:avLst/>
          </a:prstGeom>
        </p:spPr>
        <p:txBody>
          <a:bodyPr wrap="none">
            <a:spAutoFit/>
          </a:bodyPr>
          <a:lstStyle/>
          <a:p>
            <a:r>
              <a:rPr lang="en-US" altLang="zh-CN" sz="2400" b="1" dirty="0">
                <a:solidFill>
                  <a:srgbClr val="00B0F0"/>
                </a:solidFill>
                <a:latin typeface="微软雅黑" panose="020B0503020204020204" pitchFamily="34" charset="-122"/>
                <a:ea typeface="微软雅黑" panose="020B0503020204020204" pitchFamily="34" charset="-122"/>
              </a:rPr>
              <a:t>2.5.1 </a:t>
            </a:r>
            <a:r>
              <a:rPr lang="zh-CN" altLang="en-US" sz="2400" b="1" dirty="0">
                <a:solidFill>
                  <a:srgbClr val="00B0F0"/>
                </a:solidFill>
                <a:latin typeface="微软雅黑" panose="020B0503020204020204" pitchFamily="34" charset="-122"/>
                <a:ea typeface="微软雅黑" panose="020B0503020204020204" pitchFamily="34" charset="-122"/>
              </a:rPr>
              <a:t>只读存储器</a:t>
            </a:r>
            <a:r>
              <a:rPr lang="en-US" altLang="zh-CN" sz="2400" b="1" dirty="0">
                <a:solidFill>
                  <a:srgbClr val="00B0F0"/>
                </a:solidFill>
                <a:latin typeface="微软雅黑" panose="020B0503020204020204" pitchFamily="34" charset="-122"/>
                <a:ea typeface="微软雅黑" panose="020B0503020204020204" pitchFamily="34" charset="-122"/>
              </a:rPr>
              <a:t>ROM</a:t>
            </a:r>
            <a:endParaRPr lang="zh-CN" altLang="en-US" sz="2400" b="1" dirty="0">
              <a:solidFill>
                <a:srgbClr val="00B0F0"/>
              </a:solidFill>
              <a:latin typeface="微软雅黑" panose="020B0503020204020204" pitchFamily="34" charset="-122"/>
              <a:ea typeface="微软雅黑" panose="020B0503020204020204" pitchFamily="34" charset="-122"/>
            </a:endParaRPr>
          </a:p>
        </p:txBody>
      </p:sp>
      <p:sp>
        <p:nvSpPr>
          <p:cNvPr id="11" name="Text Box 10"/>
          <p:cNvSpPr txBox="1">
            <a:spLocks noChangeArrowheads="1"/>
          </p:cNvSpPr>
          <p:nvPr/>
        </p:nvSpPr>
        <p:spPr bwMode="auto">
          <a:xfrm>
            <a:off x="642688" y="1702825"/>
            <a:ext cx="10519582" cy="461665"/>
          </a:xfrm>
          <a:prstGeom prst="rect">
            <a:avLst/>
          </a:prstGeom>
          <a:noFill/>
          <a:ln w="9525">
            <a:noFill/>
            <a:miter lim="800000"/>
          </a:ln>
          <a:effectLst/>
        </p:spPr>
        <p:txBody>
          <a:bodyPr wrap="square">
            <a:spAutoFit/>
          </a:bodyPr>
          <a:lstStyle/>
          <a:p>
            <a:pPr>
              <a:spcBef>
                <a:spcPct val="50000"/>
              </a:spcBef>
            </a:pPr>
            <a:r>
              <a:rPr lang="en-US" altLang="zh-CN" sz="2400" dirty="0">
                <a:solidFill>
                  <a:srgbClr val="00B0F0"/>
                </a:solidFill>
                <a:latin typeface="微软雅黑" panose="020B0503020204020204" pitchFamily="34" charset="-122"/>
                <a:ea typeface="微软雅黑" panose="020B0503020204020204" pitchFamily="34" charset="-122"/>
              </a:rPr>
              <a:t>3</a:t>
            </a:r>
            <a:r>
              <a:rPr lang="zh-CN" altLang="en-US" sz="2400" dirty="0">
                <a:solidFill>
                  <a:srgbClr val="00B0F0"/>
                </a:solidFill>
                <a:latin typeface="微软雅黑" panose="020B0503020204020204" pitchFamily="34" charset="-122"/>
                <a:ea typeface="微软雅黑" panose="020B0503020204020204" pitchFamily="34" charset="-122"/>
              </a:rPr>
              <a:t>、</a:t>
            </a:r>
            <a:r>
              <a:rPr lang="en-US" altLang="zh-CN" sz="2400" dirty="0">
                <a:solidFill>
                  <a:srgbClr val="00B0F0"/>
                </a:solidFill>
                <a:latin typeface="微软雅黑" panose="020B0503020204020204" pitchFamily="34" charset="-122"/>
                <a:ea typeface="微软雅黑" panose="020B0503020204020204" pitchFamily="34" charset="-122"/>
              </a:rPr>
              <a:t>ROM</a:t>
            </a:r>
            <a:r>
              <a:rPr lang="zh-CN" altLang="en-US" sz="2400" dirty="0">
                <a:solidFill>
                  <a:srgbClr val="00B0F0"/>
                </a:solidFill>
                <a:latin typeface="微软雅黑" panose="020B0503020204020204" pitchFamily="34" charset="-122"/>
                <a:ea typeface="微软雅黑" panose="020B0503020204020204" pitchFamily="34" charset="-122"/>
              </a:rPr>
              <a:t>的基本结构</a:t>
            </a:r>
            <a:endParaRPr lang="zh-CN" altLang="en-US" sz="2400" dirty="0">
              <a:solidFill>
                <a:srgbClr val="00B0F0"/>
              </a:solidFill>
              <a:latin typeface="微软雅黑" panose="020B0503020204020204" pitchFamily="34" charset="-122"/>
              <a:ea typeface="微软雅黑" panose="020B0503020204020204" pitchFamily="34" charset="-122"/>
            </a:endParaRPr>
          </a:p>
        </p:txBody>
      </p:sp>
      <p:sp>
        <p:nvSpPr>
          <p:cNvPr id="7" name="Text Box 6"/>
          <p:cNvSpPr txBox="1">
            <a:spLocks noChangeArrowheads="1"/>
          </p:cNvSpPr>
          <p:nvPr/>
        </p:nvSpPr>
        <p:spPr bwMode="auto">
          <a:xfrm>
            <a:off x="2609281" y="3603051"/>
            <a:ext cx="1946275" cy="396583"/>
          </a:xfrm>
          <a:prstGeom prst="rect">
            <a:avLst/>
          </a:prstGeom>
          <a:noFill/>
          <a:ln w="9525">
            <a:noFill/>
            <a:miter lim="800000"/>
          </a:ln>
          <a:effectLst/>
        </p:spPr>
        <p:txBody>
          <a:bodyPr>
            <a:spAutoFit/>
          </a:bodyPr>
          <a:lstStyle/>
          <a:p>
            <a:pPr algn="l">
              <a:lnSpc>
                <a:spcPct val="120000"/>
              </a:lnSpc>
              <a:spcBef>
                <a:spcPct val="50000"/>
              </a:spcBef>
            </a:pPr>
            <a:r>
              <a:rPr lang="en-US" altLang="zh-CN" dirty="0">
                <a:solidFill>
                  <a:srgbClr val="FF3300"/>
                </a:solidFill>
                <a:latin typeface="微软雅黑" panose="020B0503020204020204" pitchFamily="34" charset="-122"/>
                <a:ea typeface="微软雅黑" panose="020B0503020204020204" pitchFamily="34" charset="-122"/>
              </a:rPr>
              <a:t>1</a:t>
            </a:r>
            <a:r>
              <a:rPr lang="zh-CN" altLang="en-US" dirty="0">
                <a:solidFill>
                  <a:srgbClr val="FF3300"/>
                </a:solidFill>
                <a:latin typeface="微软雅黑" panose="020B0503020204020204" pitchFamily="34" charset="-122"/>
                <a:ea typeface="微软雅黑" panose="020B0503020204020204" pitchFamily="34" charset="-122"/>
              </a:rPr>
              <a:t>）地址信号</a:t>
            </a:r>
            <a:endParaRPr lang="zh-CN" altLang="en-US" dirty="0">
              <a:solidFill>
                <a:srgbClr val="FF3300"/>
              </a:solidFill>
              <a:latin typeface="微软雅黑" panose="020B0503020204020204" pitchFamily="34" charset="-122"/>
              <a:ea typeface="微软雅黑" panose="020B0503020204020204" pitchFamily="34" charset="-122"/>
            </a:endParaRPr>
          </a:p>
        </p:txBody>
      </p:sp>
      <p:pic>
        <p:nvPicPr>
          <p:cNvPr id="8" name="Picture 10" descr="D:\嵌入式系统软件设计\t02-24.jpg"/>
          <p:cNvPicPr>
            <a:picLocks noChangeAspect="1" noChangeArrowheads="1"/>
          </p:cNvPicPr>
          <p:nvPr/>
        </p:nvPicPr>
        <p:blipFill>
          <a:blip r:embed="rId3" cstate="print"/>
          <a:srcRect/>
          <a:stretch>
            <a:fillRect/>
          </a:stretch>
        </p:blipFill>
        <p:spPr bwMode="auto">
          <a:xfrm>
            <a:off x="4498321" y="2164490"/>
            <a:ext cx="3309937" cy="4198938"/>
          </a:xfrm>
          <a:prstGeom prst="rect">
            <a:avLst/>
          </a:prstGeom>
          <a:noFill/>
        </p:spPr>
      </p:pic>
      <p:sp>
        <p:nvSpPr>
          <p:cNvPr id="10" name="Text Box 11"/>
          <p:cNvSpPr txBox="1">
            <a:spLocks noChangeArrowheads="1"/>
          </p:cNvSpPr>
          <p:nvPr/>
        </p:nvSpPr>
        <p:spPr bwMode="auto">
          <a:xfrm>
            <a:off x="8238013" y="3582562"/>
            <a:ext cx="2176463" cy="396583"/>
          </a:xfrm>
          <a:prstGeom prst="rect">
            <a:avLst/>
          </a:prstGeom>
          <a:noFill/>
          <a:ln w="9525">
            <a:noFill/>
            <a:miter lim="800000"/>
          </a:ln>
          <a:effectLst/>
        </p:spPr>
        <p:txBody>
          <a:bodyPr>
            <a:spAutoFit/>
          </a:bodyPr>
          <a:lstStyle/>
          <a:p>
            <a:pPr algn="l">
              <a:lnSpc>
                <a:spcPct val="120000"/>
              </a:lnSpc>
              <a:spcBef>
                <a:spcPct val="50000"/>
              </a:spcBef>
            </a:pPr>
            <a:r>
              <a:rPr lang="en-US" altLang="zh-CN" dirty="0">
                <a:solidFill>
                  <a:srgbClr val="FF3300"/>
                </a:solidFill>
                <a:latin typeface="微软雅黑" panose="020B0503020204020204" pitchFamily="34" charset="-122"/>
                <a:ea typeface="微软雅黑" panose="020B0503020204020204" pitchFamily="34" charset="-122"/>
              </a:rPr>
              <a:t>2</a:t>
            </a:r>
            <a:r>
              <a:rPr lang="zh-CN" altLang="en-US" dirty="0">
                <a:solidFill>
                  <a:srgbClr val="FF3300"/>
                </a:solidFill>
                <a:latin typeface="微软雅黑" panose="020B0503020204020204" pitchFamily="34" charset="-122"/>
                <a:ea typeface="微软雅黑" panose="020B0503020204020204" pitchFamily="34" charset="-122"/>
              </a:rPr>
              <a:t>）数据信号</a:t>
            </a:r>
            <a:endParaRPr lang="zh-CN" altLang="en-US" dirty="0">
              <a:solidFill>
                <a:srgbClr val="FF3300"/>
              </a:solidFill>
              <a:latin typeface="微软雅黑" panose="020B0503020204020204" pitchFamily="34" charset="-122"/>
              <a:ea typeface="微软雅黑" panose="020B0503020204020204" pitchFamily="34" charset="-122"/>
            </a:endParaRPr>
          </a:p>
        </p:txBody>
      </p:sp>
      <p:sp>
        <p:nvSpPr>
          <p:cNvPr id="13" name="AutoShape 12"/>
          <p:cNvSpPr/>
          <p:nvPr/>
        </p:nvSpPr>
        <p:spPr bwMode="auto">
          <a:xfrm>
            <a:off x="4571431" y="2647090"/>
            <a:ext cx="88900" cy="2322513"/>
          </a:xfrm>
          <a:prstGeom prst="leftBrace">
            <a:avLst>
              <a:gd name="adj1" fmla="val 217708"/>
              <a:gd name="adj2" fmla="val 50000"/>
            </a:avLst>
          </a:prstGeom>
          <a:noFill/>
          <a:ln w="19050">
            <a:solidFill>
              <a:srgbClr val="FF0000"/>
            </a:solidFill>
            <a:round/>
          </a:ln>
          <a:effectLst/>
        </p:spPr>
        <p:txBody>
          <a:bodyPr wrap="none" anchor="ctr"/>
          <a:lstStyle/>
          <a:p>
            <a:endParaRPr lang="zh-CN" altLang="en-US" sz="2000">
              <a:solidFill>
                <a:srgbClr val="FF3300"/>
              </a:solidFill>
              <a:latin typeface="微软雅黑" panose="020B0503020204020204" pitchFamily="34" charset="-122"/>
              <a:ea typeface="微软雅黑" panose="020B0503020204020204" pitchFamily="34" charset="-122"/>
            </a:endParaRPr>
          </a:p>
        </p:txBody>
      </p:sp>
      <p:sp>
        <p:nvSpPr>
          <p:cNvPr id="14" name="Text Box 13"/>
          <p:cNvSpPr txBox="1">
            <a:spLocks noChangeArrowheads="1"/>
          </p:cNvSpPr>
          <p:nvPr/>
        </p:nvSpPr>
        <p:spPr bwMode="auto">
          <a:xfrm>
            <a:off x="2199503" y="5646591"/>
            <a:ext cx="2525713" cy="396583"/>
          </a:xfrm>
          <a:prstGeom prst="rect">
            <a:avLst/>
          </a:prstGeom>
          <a:noFill/>
          <a:ln w="9525">
            <a:noFill/>
            <a:miter lim="800000"/>
          </a:ln>
          <a:effectLst/>
        </p:spPr>
        <p:txBody>
          <a:bodyPr>
            <a:spAutoFit/>
          </a:bodyPr>
          <a:lstStyle/>
          <a:p>
            <a:pPr algn="l">
              <a:lnSpc>
                <a:spcPct val="120000"/>
              </a:lnSpc>
              <a:spcBef>
                <a:spcPct val="50000"/>
              </a:spcBef>
            </a:pPr>
            <a:r>
              <a:rPr lang="en-US" altLang="zh-CN" dirty="0">
                <a:solidFill>
                  <a:srgbClr val="FF3300"/>
                </a:solidFill>
                <a:latin typeface="微软雅黑" panose="020B0503020204020204" pitchFamily="34" charset="-122"/>
                <a:ea typeface="微软雅黑" panose="020B0503020204020204" pitchFamily="34" charset="-122"/>
              </a:rPr>
              <a:t>3</a:t>
            </a:r>
            <a:r>
              <a:rPr lang="zh-CN" altLang="en-US" dirty="0">
                <a:solidFill>
                  <a:srgbClr val="FF3300"/>
                </a:solidFill>
                <a:latin typeface="微软雅黑" panose="020B0503020204020204" pitchFamily="34" charset="-122"/>
                <a:ea typeface="微软雅黑" panose="020B0503020204020204" pitchFamily="34" charset="-122"/>
              </a:rPr>
              <a:t>）芯片使能信号</a:t>
            </a:r>
            <a:endParaRPr lang="zh-CN" altLang="en-US" dirty="0">
              <a:solidFill>
                <a:srgbClr val="FF3300"/>
              </a:solidFill>
              <a:latin typeface="微软雅黑" panose="020B0503020204020204" pitchFamily="34" charset="-122"/>
              <a:ea typeface="微软雅黑" panose="020B0503020204020204" pitchFamily="34" charset="-122"/>
            </a:endParaRPr>
          </a:p>
        </p:txBody>
      </p:sp>
      <p:sp>
        <p:nvSpPr>
          <p:cNvPr id="15" name="AutoShape 14"/>
          <p:cNvSpPr/>
          <p:nvPr/>
        </p:nvSpPr>
        <p:spPr bwMode="auto">
          <a:xfrm>
            <a:off x="7632046" y="2647090"/>
            <a:ext cx="160337" cy="2322513"/>
          </a:xfrm>
          <a:prstGeom prst="rightBrace">
            <a:avLst>
              <a:gd name="adj1" fmla="val 120710"/>
              <a:gd name="adj2" fmla="val 50000"/>
            </a:avLst>
          </a:prstGeom>
          <a:noFill/>
          <a:ln w="19050">
            <a:solidFill>
              <a:srgbClr val="FF0000"/>
            </a:solidFill>
            <a:round/>
          </a:ln>
          <a:effectLst/>
        </p:spPr>
        <p:txBody>
          <a:bodyPr wrap="none" anchor="ctr"/>
          <a:lstStyle/>
          <a:p>
            <a:endParaRPr lang="zh-CN" altLang="en-US" sz="2000">
              <a:solidFill>
                <a:srgbClr val="FF3300"/>
              </a:solidFill>
              <a:latin typeface="微软雅黑" panose="020B0503020204020204" pitchFamily="34" charset="-122"/>
              <a:ea typeface="微软雅黑" panose="020B0503020204020204" pitchFamily="34" charset="-122"/>
            </a:endParaRPr>
          </a:p>
        </p:txBody>
      </p:sp>
      <p:sp>
        <p:nvSpPr>
          <p:cNvPr id="16" name="Text Box 15"/>
          <p:cNvSpPr txBox="1">
            <a:spLocks noChangeArrowheads="1"/>
          </p:cNvSpPr>
          <p:nvPr/>
        </p:nvSpPr>
        <p:spPr bwMode="auto">
          <a:xfrm>
            <a:off x="8238013" y="5646591"/>
            <a:ext cx="2439987" cy="430374"/>
          </a:xfrm>
          <a:prstGeom prst="rect">
            <a:avLst/>
          </a:prstGeom>
          <a:noFill/>
          <a:ln w="9525">
            <a:noFill/>
            <a:miter lim="800000"/>
          </a:ln>
          <a:effectLst/>
        </p:spPr>
        <p:txBody>
          <a:bodyPr>
            <a:spAutoFit/>
          </a:bodyPr>
          <a:lstStyle/>
          <a:p>
            <a:pPr algn="l">
              <a:lnSpc>
                <a:spcPct val="120000"/>
              </a:lnSpc>
              <a:spcBef>
                <a:spcPct val="50000"/>
              </a:spcBef>
            </a:pPr>
            <a:r>
              <a:rPr lang="en-US" altLang="zh-CN" dirty="0">
                <a:solidFill>
                  <a:srgbClr val="FF3300"/>
                </a:solidFill>
                <a:latin typeface="微软雅黑" panose="020B0503020204020204" pitchFamily="34" charset="-122"/>
                <a:ea typeface="微软雅黑" panose="020B0503020204020204" pitchFamily="34" charset="-122"/>
              </a:rPr>
              <a:t>4</a:t>
            </a:r>
            <a:r>
              <a:rPr lang="zh-CN" altLang="en-US" dirty="0">
                <a:solidFill>
                  <a:srgbClr val="FF3300"/>
                </a:solidFill>
                <a:latin typeface="微软雅黑" panose="020B0503020204020204" pitchFamily="34" charset="-122"/>
                <a:ea typeface="微软雅黑" panose="020B0503020204020204" pitchFamily="34" charset="-122"/>
              </a:rPr>
              <a:t>）读使能信号</a:t>
            </a:r>
            <a:endParaRPr lang="zh-CN" altLang="en-US" dirty="0">
              <a:solidFill>
                <a:srgbClr val="FF3300"/>
              </a:solidFill>
              <a:latin typeface="微软雅黑" panose="020B0503020204020204" pitchFamily="34" charset="-122"/>
              <a:ea typeface="微软雅黑" panose="020B0503020204020204" pitchFamily="34" charset="-122"/>
            </a:endParaRPr>
          </a:p>
        </p:txBody>
      </p:sp>
      <p:sp>
        <p:nvSpPr>
          <p:cNvPr id="17" name="Line 16"/>
          <p:cNvSpPr>
            <a:spLocks noChangeShapeType="1"/>
          </p:cNvSpPr>
          <p:nvPr/>
        </p:nvSpPr>
        <p:spPr bwMode="auto">
          <a:xfrm flipH="1" flipV="1">
            <a:off x="4539511" y="5884003"/>
            <a:ext cx="825500" cy="0"/>
          </a:xfrm>
          <a:prstGeom prst="line">
            <a:avLst/>
          </a:prstGeom>
          <a:noFill/>
          <a:ln w="19050">
            <a:solidFill>
              <a:srgbClr val="FF0000"/>
            </a:solidFill>
            <a:round/>
            <a:tailEnd type="triangle" w="med" len="med"/>
          </a:ln>
          <a:effectLst/>
        </p:spPr>
        <p:txBody>
          <a:bodyPr/>
          <a:lstStyle/>
          <a:p>
            <a:endParaRPr lang="zh-CN" altLang="en-US" sz="2000">
              <a:solidFill>
                <a:srgbClr val="FF3300"/>
              </a:solidFill>
              <a:latin typeface="微软雅黑" panose="020B0503020204020204" pitchFamily="34" charset="-122"/>
              <a:ea typeface="微软雅黑" panose="020B0503020204020204" pitchFamily="34" charset="-122"/>
            </a:endParaRPr>
          </a:p>
        </p:txBody>
      </p:sp>
      <p:sp>
        <p:nvSpPr>
          <p:cNvPr id="18" name="Line 17"/>
          <p:cNvSpPr>
            <a:spLocks noChangeShapeType="1"/>
          </p:cNvSpPr>
          <p:nvPr/>
        </p:nvSpPr>
        <p:spPr bwMode="auto">
          <a:xfrm flipH="1">
            <a:off x="6898621" y="5861778"/>
            <a:ext cx="869950" cy="0"/>
          </a:xfrm>
          <a:prstGeom prst="line">
            <a:avLst/>
          </a:prstGeom>
          <a:noFill/>
          <a:ln w="19050">
            <a:solidFill>
              <a:srgbClr val="FF0000"/>
            </a:solidFill>
            <a:round/>
            <a:headEnd type="triangle" w="med" len="med"/>
          </a:ln>
          <a:effectLst/>
        </p:spPr>
        <p:txBody>
          <a:bodyPr/>
          <a:lstStyle/>
          <a:p>
            <a:endParaRPr lang="zh-CN" altLang="en-US" sz="2000">
              <a:solidFill>
                <a:srgbClr val="FF33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42937" y="1"/>
            <a:ext cx="8171234" cy="739302"/>
          </a:xfrm>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2.5 </a:t>
            </a:r>
            <a:r>
              <a:rPr lang="zh-CN" altLang="en-US" sz="2800" b="1" dirty="0">
                <a:solidFill>
                  <a:schemeClr val="bg1"/>
                </a:solidFill>
                <a:latin typeface="微软雅黑" panose="020B0503020204020204" pitchFamily="34" charset="-122"/>
                <a:ea typeface="微软雅黑" panose="020B0503020204020204" pitchFamily="34" charset="-122"/>
              </a:rPr>
              <a:t>存储器</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0308" y="85447"/>
            <a:ext cx="1754654" cy="584885"/>
          </a:xfrm>
          <a:prstGeom prst="rect">
            <a:avLst/>
          </a:prstGeom>
        </p:spPr>
      </p:pic>
      <p:sp>
        <p:nvSpPr>
          <p:cNvPr id="9" name="矩形 8"/>
          <p:cNvSpPr/>
          <p:nvPr/>
        </p:nvSpPr>
        <p:spPr>
          <a:xfrm>
            <a:off x="642688" y="1066862"/>
            <a:ext cx="3337517" cy="461665"/>
          </a:xfrm>
          <a:prstGeom prst="rect">
            <a:avLst/>
          </a:prstGeom>
        </p:spPr>
        <p:txBody>
          <a:bodyPr wrap="none">
            <a:spAutoFit/>
          </a:bodyPr>
          <a:lstStyle/>
          <a:p>
            <a:r>
              <a:rPr lang="en-US" altLang="zh-CN" sz="2400" b="1" dirty="0">
                <a:solidFill>
                  <a:srgbClr val="00B0F0"/>
                </a:solidFill>
                <a:latin typeface="微软雅黑" panose="020B0503020204020204" pitchFamily="34" charset="-122"/>
                <a:ea typeface="微软雅黑" panose="020B0503020204020204" pitchFamily="34" charset="-122"/>
              </a:rPr>
              <a:t>2.5.1 </a:t>
            </a:r>
            <a:r>
              <a:rPr lang="zh-CN" altLang="en-US" sz="2400" b="1" dirty="0">
                <a:solidFill>
                  <a:srgbClr val="00B0F0"/>
                </a:solidFill>
                <a:latin typeface="微软雅黑" panose="020B0503020204020204" pitchFamily="34" charset="-122"/>
                <a:ea typeface="微软雅黑" panose="020B0503020204020204" pitchFamily="34" charset="-122"/>
              </a:rPr>
              <a:t>只读存储器</a:t>
            </a:r>
            <a:r>
              <a:rPr lang="en-US" altLang="zh-CN" sz="2400" b="1" dirty="0">
                <a:solidFill>
                  <a:srgbClr val="00B0F0"/>
                </a:solidFill>
                <a:latin typeface="微软雅黑" panose="020B0503020204020204" pitchFamily="34" charset="-122"/>
                <a:ea typeface="微软雅黑" panose="020B0503020204020204" pitchFamily="34" charset="-122"/>
              </a:rPr>
              <a:t>ROM</a:t>
            </a:r>
            <a:endParaRPr lang="zh-CN" altLang="en-US" sz="2400" b="1" dirty="0">
              <a:solidFill>
                <a:srgbClr val="00B0F0"/>
              </a:solidFill>
              <a:latin typeface="微软雅黑" panose="020B0503020204020204" pitchFamily="34" charset="-122"/>
              <a:ea typeface="微软雅黑" panose="020B0503020204020204" pitchFamily="34" charset="-122"/>
            </a:endParaRPr>
          </a:p>
        </p:txBody>
      </p:sp>
      <p:sp>
        <p:nvSpPr>
          <p:cNvPr id="11" name="Text Box 10"/>
          <p:cNvSpPr txBox="1">
            <a:spLocks noChangeArrowheads="1"/>
          </p:cNvSpPr>
          <p:nvPr/>
        </p:nvSpPr>
        <p:spPr bwMode="auto">
          <a:xfrm>
            <a:off x="642688" y="1702825"/>
            <a:ext cx="10519582" cy="461665"/>
          </a:xfrm>
          <a:prstGeom prst="rect">
            <a:avLst/>
          </a:prstGeom>
          <a:noFill/>
          <a:ln w="9525">
            <a:noFill/>
            <a:miter lim="800000"/>
          </a:ln>
          <a:effectLst/>
        </p:spPr>
        <p:txBody>
          <a:bodyPr wrap="square">
            <a:spAutoFit/>
          </a:bodyPr>
          <a:lstStyle/>
          <a:p>
            <a:pPr>
              <a:spcBef>
                <a:spcPct val="50000"/>
              </a:spcBef>
            </a:pPr>
            <a:r>
              <a:rPr lang="en-US" altLang="zh-CN" sz="2400" dirty="0">
                <a:solidFill>
                  <a:srgbClr val="00B0F0"/>
                </a:solidFill>
                <a:latin typeface="微软雅黑" panose="020B0503020204020204" pitchFamily="34" charset="-122"/>
                <a:ea typeface="微软雅黑" panose="020B0503020204020204" pitchFamily="34" charset="-122"/>
              </a:rPr>
              <a:t>4</a:t>
            </a:r>
            <a:r>
              <a:rPr lang="zh-CN" altLang="en-US" sz="2400" dirty="0">
                <a:solidFill>
                  <a:srgbClr val="00B0F0"/>
                </a:solidFill>
                <a:latin typeface="微软雅黑" panose="020B0503020204020204" pitchFamily="34" charset="-122"/>
                <a:ea typeface="微软雅黑" panose="020B0503020204020204" pitchFamily="34" charset="-122"/>
              </a:rPr>
              <a:t>、</a:t>
            </a:r>
            <a:r>
              <a:rPr lang="en-US" altLang="zh-CN" sz="2400" dirty="0">
                <a:solidFill>
                  <a:srgbClr val="00B0F0"/>
                </a:solidFill>
                <a:latin typeface="微软雅黑" panose="020B0503020204020204" pitchFamily="34" charset="-122"/>
                <a:ea typeface="微软雅黑" panose="020B0503020204020204" pitchFamily="34" charset="-122"/>
              </a:rPr>
              <a:t>ROM</a:t>
            </a:r>
            <a:r>
              <a:rPr lang="zh-CN" altLang="en-US" sz="2400" dirty="0">
                <a:solidFill>
                  <a:srgbClr val="00B0F0"/>
                </a:solidFill>
                <a:latin typeface="微软雅黑" panose="020B0503020204020204" pitchFamily="34" charset="-122"/>
                <a:ea typeface="微软雅黑" panose="020B0503020204020204" pitchFamily="34" charset="-122"/>
              </a:rPr>
              <a:t>的时序图和工作原理</a:t>
            </a:r>
            <a:endParaRPr lang="zh-CN" altLang="en-US" sz="2400" dirty="0">
              <a:solidFill>
                <a:srgbClr val="00B0F0"/>
              </a:solidFill>
              <a:latin typeface="微软雅黑" panose="020B0503020204020204" pitchFamily="34" charset="-122"/>
              <a:ea typeface="微软雅黑" panose="020B0503020204020204" pitchFamily="34" charset="-122"/>
            </a:endParaRPr>
          </a:p>
        </p:txBody>
      </p:sp>
      <p:sp>
        <p:nvSpPr>
          <p:cNvPr id="19" name="Text Box 9"/>
          <p:cNvSpPr txBox="1">
            <a:spLocks noChangeArrowheads="1"/>
          </p:cNvSpPr>
          <p:nvPr/>
        </p:nvSpPr>
        <p:spPr bwMode="auto">
          <a:xfrm>
            <a:off x="4823361" y="5623156"/>
            <a:ext cx="2439988" cy="432041"/>
          </a:xfrm>
          <a:prstGeom prst="rect">
            <a:avLst/>
          </a:prstGeom>
          <a:noFill/>
          <a:ln w="9525">
            <a:noFill/>
            <a:miter lim="800000"/>
          </a:ln>
          <a:effectLst/>
        </p:spPr>
        <p:txBody>
          <a:bodyPr>
            <a:spAutoFit/>
          </a:bodyPr>
          <a:lstStyle/>
          <a:p>
            <a:pPr algn="ctr">
              <a:lnSpc>
                <a:spcPct val="120000"/>
              </a:lnSpc>
              <a:spcBef>
                <a:spcPct val="50000"/>
              </a:spcBef>
            </a:pPr>
            <a:r>
              <a:rPr lang="en-US" altLang="zh-CN" sz="2000" dirty="0">
                <a:solidFill>
                  <a:schemeClr val="bg1"/>
                </a:solidFill>
                <a:latin typeface="微软雅黑" panose="020B0503020204020204" pitchFamily="34" charset="-122"/>
                <a:ea typeface="微软雅黑" panose="020B0503020204020204" pitchFamily="34" charset="-122"/>
              </a:rPr>
              <a:t>ROM</a:t>
            </a:r>
            <a:r>
              <a:rPr lang="zh-CN" altLang="en-US" sz="2000" dirty="0">
                <a:solidFill>
                  <a:schemeClr val="bg1"/>
                </a:solidFill>
                <a:latin typeface="微软雅黑" panose="020B0503020204020204" pitchFamily="34" charset="-122"/>
                <a:ea typeface="微软雅黑" panose="020B0503020204020204" pitchFamily="34" charset="-122"/>
              </a:rPr>
              <a:t>的时序图</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23" name="Picture 12" descr="D:\嵌入式系统软件设计\t02-25.jpg"/>
          <p:cNvPicPr>
            <a:picLocks noChangeAspect="1" noChangeArrowheads="1"/>
          </p:cNvPicPr>
          <p:nvPr/>
        </p:nvPicPr>
        <p:blipFill>
          <a:blip r:embed="rId3" cstate="print"/>
          <a:srcRect/>
          <a:stretch>
            <a:fillRect/>
          </a:stretch>
        </p:blipFill>
        <p:spPr bwMode="auto">
          <a:xfrm>
            <a:off x="2841367" y="2338788"/>
            <a:ext cx="6403976" cy="3201988"/>
          </a:xfrm>
          <a:prstGeom prst="rect">
            <a:avLst/>
          </a:prstGeom>
          <a:noFill/>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42937" y="1"/>
            <a:ext cx="8171234" cy="739302"/>
          </a:xfrm>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2.5 </a:t>
            </a:r>
            <a:r>
              <a:rPr lang="zh-CN" altLang="en-US" sz="2800" b="1" dirty="0">
                <a:solidFill>
                  <a:schemeClr val="bg1"/>
                </a:solidFill>
                <a:latin typeface="微软雅黑" panose="020B0503020204020204" pitchFamily="34" charset="-122"/>
                <a:ea typeface="微软雅黑" panose="020B0503020204020204" pitchFamily="34" charset="-122"/>
              </a:rPr>
              <a:t>存储器</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0308" y="85447"/>
            <a:ext cx="1754654" cy="584885"/>
          </a:xfrm>
          <a:prstGeom prst="rect">
            <a:avLst/>
          </a:prstGeom>
        </p:spPr>
      </p:pic>
      <p:sp>
        <p:nvSpPr>
          <p:cNvPr id="9" name="矩形 8"/>
          <p:cNvSpPr/>
          <p:nvPr/>
        </p:nvSpPr>
        <p:spPr>
          <a:xfrm>
            <a:off x="642688" y="1066862"/>
            <a:ext cx="3337517" cy="461665"/>
          </a:xfrm>
          <a:prstGeom prst="rect">
            <a:avLst/>
          </a:prstGeom>
        </p:spPr>
        <p:txBody>
          <a:bodyPr wrap="none">
            <a:spAutoFit/>
          </a:bodyPr>
          <a:lstStyle/>
          <a:p>
            <a:r>
              <a:rPr lang="en-US" altLang="zh-CN" sz="2400" b="1" dirty="0">
                <a:solidFill>
                  <a:srgbClr val="00B0F0"/>
                </a:solidFill>
                <a:latin typeface="微软雅黑" panose="020B0503020204020204" pitchFamily="34" charset="-122"/>
                <a:ea typeface="微软雅黑" panose="020B0503020204020204" pitchFamily="34" charset="-122"/>
              </a:rPr>
              <a:t>2.5.1 </a:t>
            </a:r>
            <a:r>
              <a:rPr lang="zh-CN" altLang="en-US" sz="2400" b="1" dirty="0">
                <a:solidFill>
                  <a:srgbClr val="00B0F0"/>
                </a:solidFill>
                <a:latin typeface="微软雅黑" panose="020B0503020204020204" pitchFamily="34" charset="-122"/>
                <a:ea typeface="微软雅黑" panose="020B0503020204020204" pitchFamily="34" charset="-122"/>
              </a:rPr>
              <a:t>只读存储器</a:t>
            </a:r>
            <a:r>
              <a:rPr lang="en-US" altLang="zh-CN" sz="2400" b="1" dirty="0">
                <a:solidFill>
                  <a:srgbClr val="00B0F0"/>
                </a:solidFill>
                <a:latin typeface="微软雅黑" panose="020B0503020204020204" pitchFamily="34" charset="-122"/>
                <a:ea typeface="微软雅黑" panose="020B0503020204020204" pitchFamily="34" charset="-122"/>
              </a:rPr>
              <a:t>ROM</a:t>
            </a:r>
            <a:endParaRPr lang="zh-CN" altLang="en-US" sz="2400" b="1" dirty="0">
              <a:solidFill>
                <a:srgbClr val="00B0F0"/>
              </a:solidFill>
              <a:latin typeface="微软雅黑" panose="020B0503020204020204" pitchFamily="34" charset="-122"/>
              <a:ea typeface="微软雅黑" panose="020B0503020204020204" pitchFamily="34" charset="-122"/>
            </a:endParaRPr>
          </a:p>
        </p:txBody>
      </p:sp>
      <p:sp>
        <p:nvSpPr>
          <p:cNvPr id="11" name="Text Box 10"/>
          <p:cNvSpPr txBox="1">
            <a:spLocks noChangeArrowheads="1"/>
          </p:cNvSpPr>
          <p:nvPr/>
        </p:nvSpPr>
        <p:spPr bwMode="auto">
          <a:xfrm>
            <a:off x="642688" y="1702825"/>
            <a:ext cx="10519582" cy="461665"/>
          </a:xfrm>
          <a:prstGeom prst="rect">
            <a:avLst/>
          </a:prstGeom>
          <a:noFill/>
          <a:ln w="9525">
            <a:noFill/>
            <a:miter lim="800000"/>
          </a:ln>
          <a:effectLst/>
        </p:spPr>
        <p:txBody>
          <a:bodyPr wrap="square">
            <a:spAutoFit/>
          </a:bodyPr>
          <a:lstStyle/>
          <a:p>
            <a:pPr>
              <a:spcBef>
                <a:spcPct val="50000"/>
              </a:spcBef>
            </a:pPr>
            <a:r>
              <a:rPr lang="en-US" altLang="zh-CN" sz="2400" dirty="0">
                <a:solidFill>
                  <a:schemeClr val="bg1"/>
                </a:solidFill>
                <a:latin typeface="微软雅黑" panose="020B0503020204020204" pitchFamily="34" charset="-122"/>
                <a:ea typeface="微软雅黑" panose="020B0503020204020204" pitchFamily="34" charset="-122"/>
              </a:rPr>
              <a:t>ROM</a:t>
            </a:r>
            <a:r>
              <a:rPr lang="zh-CN" altLang="en-US" sz="2400" dirty="0">
                <a:solidFill>
                  <a:schemeClr val="bg1"/>
                </a:solidFill>
                <a:latin typeface="微软雅黑" panose="020B0503020204020204" pitchFamily="34" charset="-122"/>
                <a:ea typeface="微软雅黑" panose="020B0503020204020204" pitchFamily="34" charset="-122"/>
              </a:rPr>
              <a:t>的工作原理如下</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8" name="Text Box 3"/>
          <p:cNvSpPr txBox="1">
            <a:spLocks noChangeArrowheads="1"/>
          </p:cNvSpPr>
          <p:nvPr/>
        </p:nvSpPr>
        <p:spPr bwMode="auto">
          <a:xfrm>
            <a:off x="642688" y="2338788"/>
            <a:ext cx="10776936" cy="2308324"/>
          </a:xfrm>
          <a:prstGeom prst="rect">
            <a:avLst/>
          </a:prstGeom>
          <a:noFill/>
          <a:ln w="9525">
            <a:noFill/>
            <a:miter lim="800000"/>
          </a:ln>
          <a:effectLst/>
        </p:spPr>
        <p:txBody>
          <a:bodyPr wrap="square">
            <a:spAutoFit/>
          </a:bodyPr>
          <a:lstStyle/>
          <a:p>
            <a:pPr algn="l">
              <a:lnSpc>
                <a:spcPct val="120000"/>
              </a:lnSpc>
              <a:spcBef>
                <a:spcPct val="30000"/>
              </a:spcBef>
            </a:pPr>
            <a:r>
              <a:rPr lang="en-US" altLang="zh-CN" sz="2000">
                <a:solidFill>
                  <a:schemeClr val="bg1"/>
                </a:solidFill>
                <a:latin typeface="微软雅黑" panose="020B0503020204020204" pitchFamily="34" charset="-122"/>
                <a:ea typeface="微软雅黑" panose="020B0503020204020204" pitchFamily="34" charset="-122"/>
              </a:rPr>
              <a:t>1</a:t>
            </a:r>
            <a:r>
              <a:rPr lang="zh-CN" altLang="en-US" sz="2000">
                <a:solidFill>
                  <a:schemeClr val="bg1"/>
                </a:solidFill>
                <a:latin typeface="微软雅黑" panose="020B0503020204020204" pitchFamily="34" charset="-122"/>
                <a:ea typeface="微软雅黑" panose="020B0503020204020204" pitchFamily="34" charset="-122"/>
              </a:rPr>
              <a:t>）</a:t>
            </a:r>
            <a:r>
              <a:rPr lang="en-US" altLang="zh-CN" sz="2000">
                <a:solidFill>
                  <a:schemeClr val="bg1"/>
                </a:solidFill>
                <a:latin typeface="微软雅黑" panose="020B0503020204020204" pitchFamily="34" charset="-122"/>
                <a:ea typeface="微软雅黑" panose="020B0503020204020204" pitchFamily="34" charset="-122"/>
              </a:rPr>
              <a:t>CPU</a:t>
            </a:r>
            <a:r>
              <a:rPr lang="zh-CN" altLang="en-US" sz="2000">
                <a:solidFill>
                  <a:schemeClr val="bg1"/>
                </a:solidFill>
                <a:latin typeface="微软雅黑" panose="020B0503020204020204" pitchFamily="34" charset="-122"/>
                <a:ea typeface="微软雅黑" panose="020B0503020204020204" pitchFamily="34" charset="-122"/>
              </a:rPr>
              <a:t>通过其并行</a:t>
            </a:r>
            <a:r>
              <a:rPr lang="en-US" altLang="zh-CN" sz="2000">
                <a:solidFill>
                  <a:schemeClr val="bg1"/>
                </a:solidFill>
                <a:latin typeface="微软雅黑" panose="020B0503020204020204" pitchFamily="34" charset="-122"/>
                <a:ea typeface="微软雅黑" panose="020B0503020204020204" pitchFamily="34" charset="-122"/>
              </a:rPr>
              <a:t>I/O</a:t>
            </a:r>
            <a:r>
              <a:rPr lang="zh-CN" altLang="en-US" sz="2000">
                <a:solidFill>
                  <a:schemeClr val="bg1"/>
                </a:solidFill>
                <a:latin typeface="微软雅黑" panose="020B0503020204020204" pitchFamily="34" charset="-122"/>
                <a:ea typeface="微软雅黑" panose="020B0503020204020204" pitchFamily="34" charset="-122"/>
              </a:rPr>
              <a:t>口驱动</a:t>
            </a:r>
            <a:r>
              <a:rPr lang="en-US" altLang="zh-CN" sz="2000">
                <a:solidFill>
                  <a:schemeClr val="bg1"/>
                </a:solidFill>
                <a:latin typeface="微软雅黑" panose="020B0503020204020204" pitchFamily="34" charset="-122"/>
                <a:ea typeface="微软雅黑" panose="020B0503020204020204" pitchFamily="34" charset="-122"/>
              </a:rPr>
              <a:t>ROM</a:t>
            </a:r>
            <a:r>
              <a:rPr lang="zh-CN" altLang="en-US" sz="2000">
                <a:solidFill>
                  <a:schemeClr val="bg1"/>
                </a:solidFill>
                <a:latin typeface="微软雅黑" panose="020B0503020204020204" pitchFamily="34" charset="-122"/>
                <a:ea typeface="微软雅黑" panose="020B0503020204020204" pitchFamily="34" charset="-122"/>
              </a:rPr>
              <a:t>的地址线，该地址是</a:t>
            </a:r>
            <a:r>
              <a:rPr lang="en-US" altLang="zh-CN" sz="2000">
                <a:solidFill>
                  <a:schemeClr val="bg1"/>
                </a:solidFill>
                <a:latin typeface="微软雅黑" panose="020B0503020204020204" pitchFamily="34" charset="-122"/>
                <a:ea typeface="微软雅黑" panose="020B0503020204020204" pitchFamily="34" charset="-122"/>
              </a:rPr>
              <a:t>CPU</a:t>
            </a:r>
            <a:r>
              <a:rPr lang="zh-CN" altLang="en-US" sz="2000">
                <a:solidFill>
                  <a:schemeClr val="bg1"/>
                </a:solidFill>
                <a:latin typeface="微软雅黑" panose="020B0503020204020204" pitchFamily="34" charset="-122"/>
                <a:ea typeface="微软雅黑" panose="020B0503020204020204" pitchFamily="34" charset="-122"/>
              </a:rPr>
              <a:t>向要从</a:t>
            </a:r>
            <a:r>
              <a:rPr lang="en-US" altLang="zh-CN" sz="2000">
                <a:solidFill>
                  <a:schemeClr val="bg1"/>
                </a:solidFill>
                <a:latin typeface="微软雅黑" panose="020B0503020204020204" pitchFamily="34" charset="-122"/>
                <a:ea typeface="微软雅黑" panose="020B0503020204020204" pitchFamily="34" charset="-122"/>
              </a:rPr>
              <a:t>ROM</a:t>
            </a:r>
            <a:r>
              <a:rPr lang="zh-CN" altLang="en-US" sz="2000">
                <a:solidFill>
                  <a:schemeClr val="bg1"/>
                </a:solidFill>
                <a:latin typeface="微软雅黑" panose="020B0503020204020204" pitchFamily="34" charset="-122"/>
                <a:ea typeface="微软雅黑" panose="020B0503020204020204" pitchFamily="34" charset="-122"/>
              </a:rPr>
              <a:t>中获取的数据的地址。</a:t>
            </a:r>
            <a:endParaRPr lang="zh-CN" altLang="en-US" sz="2000">
              <a:solidFill>
                <a:schemeClr val="bg1"/>
              </a:solidFill>
              <a:latin typeface="微软雅黑" panose="020B0503020204020204" pitchFamily="34" charset="-122"/>
              <a:ea typeface="微软雅黑" panose="020B0503020204020204" pitchFamily="34" charset="-122"/>
            </a:endParaRPr>
          </a:p>
          <a:p>
            <a:pPr algn="l">
              <a:lnSpc>
                <a:spcPct val="120000"/>
              </a:lnSpc>
              <a:spcBef>
                <a:spcPct val="30000"/>
              </a:spcBef>
            </a:pPr>
            <a:r>
              <a:rPr lang="en-US" altLang="zh-CN" sz="2000">
                <a:solidFill>
                  <a:schemeClr val="bg1"/>
                </a:solidFill>
                <a:latin typeface="微软雅黑" panose="020B0503020204020204" pitchFamily="34" charset="-122"/>
                <a:ea typeface="微软雅黑" panose="020B0503020204020204" pitchFamily="34" charset="-122"/>
              </a:rPr>
              <a:t>2</a:t>
            </a:r>
            <a:r>
              <a:rPr lang="zh-CN" altLang="en-US" sz="2000">
                <a:solidFill>
                  <a:schemeClr val="bg1"/>
                </a:solidFill>
                <a:latin typeface="微软雅黑" panose="020B0503020204020204" pitchFamily="34" charset="-122"/>
                <a:ea typeface="微软雅黑" panose="020B0503020204020204" pitchFamily="34" charset="-122"/>
              </a:rPr>
              <a:t>）同时，</a:t>
            </a:r>
            <a:r>
              <a:rPr lang="en-US" altLang="zh-CN" sz="2000">
                <a:solidFill>
                  <a:schemeClr val="bg1"/>
                </a:solidFill>
                <a:latin typeface="微软雅黑" panose="020B0503020204020204" pitchFamily="34" charset="-122"/>
                <a:ea typeface="微软雅黑" panose="020B0503020204020204" pitchFamily="34" charset="-122"/>
              </a:rPr>
              <a:t>CPU</a:t>
            </a:r>
            <a:r>
              <a:rPr lang="zh-CN" altLang="en-US" sz="2000">
                <a:solidFill>
                  <a:schemeClr val="bg1"/>
                </a:solidFill>
                <a:latin typeface="微软雅黑" panose="020B0503020204020204" pitchFamily="34" charset="-122"/>
                <a:ea typeface="微软雅黑" panose="020B0503020204020204" pitchFamily="34" charset="-122"/>
              </a:rPr>
              <a:t>将</a:t>
            </a:r>
            <a:r>
              <a:rPr lang="en-US" altLang="zh-CN" sz="2000">
                <a:solidFill>
                  <a:schemeClr val="bg1"/>
                </a:solidFill>
                <a:latin typeface="微软雅黑" panose="020B0503020204020204" pitchFamily="34" charset="-122"/>
                <a:ea typeface="微软雅黑" panose="020B0503020204020204" pitchFamily="34" charset="-122"/>
              </a:rPr>
              <a:t>ROM</a:t>
            </a:r>
            <a:r>
              <a:rPr lang="zh-CN" altLang="en-US" sz="2000">
                <a:solidFill>
                  <a:schemeClr val="bg1"/>
                </a:solidFill>
                <a:latin typeface="微软雅黑" panose="020B0503020204020204" pitchFamily="34" charset="-122"/>
                <a:ea typeface="微软雅黑" panose="020B0503020204020204" pitchFamily="34" charset="-122"/>
              </a:rPr>
              <a:t>的芯片使能信号置为有效。</a:t>
            </a:r>
            <a:endParaRPr lang="zh-CN" altLang="en-US" sz="2000">
              <a:solidFill>
                <a:schemeClr val="bg1"/>
              </a:solidFill>
              <a:latin typeface="微软雅黑" panose="020B0503020204020204" pitchFamily="34" charset="-122"/>
              <a:ea typeface="微软雅黑" panose="020B0503020204020204" pitchFamily="34" charset="-122"/>
            </a:endParaRPr>
          </a:p>
          <a:p>
            <a:pPr algn="l">
              <a:lnSpc>
                <a:spcPct val="120000"/>
              </a:lnSpc>
              <a:spcBef>
                <a:spcPct val="30000"/>
              </a:spcBef>
            </a:pPr>
            <a:r>
              <a:rPr lang="en-US" altLang="zh-CN" sz="2000">
                <a:solidFill>
                  <a:schemeClr val="bg1"/>
                </a:solidFill>
                <a:latin typeface="微软雅黑" panose="020B0503020204020204" pitchFamily="34" charset="-122"/>
                <a:ea typeface="微软雅黑" panose="020B0503020204020204" pitchFamily="34" charset="-122"/>
              </a:rPr>
              <a:t>3</a:t>
            </a:r>
            <a:r>
              <a:rPr lang="zh-CN" altLang="en-US" sz="2000">
                <a:solidFill>
                  <a:schemeClr val="bg1"/>
                </a:solidFill>
                <a:latin typeface="微软雅黑" panose="020B0503020204020204" pitchFamily="34" charset="-122"/>
                <a:ea typeface="微软雅黑" panose="020B0503020204020204" pitchFamily="34" charset="-122"/>
              </a:rPr>
              <a:t>）稍后，</a:t>
            </a:r>
            <a:r>
              <a:rPr lang="en-US" altLang="zh-CN" sz="2000">
                <a:solidFill>
                  <a:schemeClr val="bg1"/>
                </a:solidFill>
                <a:latin typeface="微软雅黑" panose="020B0503020204020204" pitchFamily="34" charset="-122"/>
                <a:ea typeface="微软雅黑" panose="020B0503020204020204" pitchFamily="34" charset="-122"/>
              </a:rPr>
              <a:t>CPU</a:t>
            </a:r>
            <a:r>
              <a:rPr lang="zh-CN" altLang="en-US" sz="2000">
                <a:solidFill>
                  <a:schemeClr val="bg1"/>
                </a:solidFill>
                <a:latin typeface="微软雅黑" panose="020B0503020204020204" pitchFamily="34" charset="-122"/>
                <a:ea typeface="微软雅黑" panose="020B0503020204020204" pitchFamily="34" charset="-122"/>
              </a:rPr>
              <a:t>设置</a:t>
            </a:r>
            <a:r>
              <a:rPr lang="en-US" altLang="zh-CN" sz="2000">
                <a:solidFill>
                  <a:schemeClr val="bg1"/>
                </a:solidFill>
                <a:latin typeface="微软雅黑" panose="020B0503020204020204" pitchFamily="34" charset="-122"/>
                <a:ea typeface="微软雅黑" panose="020B0503020204020204" pitchFamily="34" charset="-122"/>
              </a:rPr>
              <a:t>ROM</a:t>
            </a:r>
            <a:r>
              <a:rPr lang="zh-CN" altLang="en-US" sz="2000">
                <a:solidFill>
                  <a:schemeClr val="bg1"/>
                </a:solidFill>
                <a:latin typeface="微软雅黑" panose="020B0503020204020204" pitchFamily="34" charset="-122"/>
                <a:ea typeface="微软雅黑" panose="020B0503020204020204" pitchFamily="34" charset="-122"/>
              </a:rPr>
              <a:t>的读使能信号有效。</a:t>
            </a:r>
            <a:endParaRPr lang="zh-CN" altLang="en-US" sz="2000">
              <a:solidFill>
                <a:schemeClr val="bg1"/>
              </a:solidFill>
              <a:latin typeface="微软雅黑" panose="020B0503020204020204" pitchFamily="34" charset="-122"/>
              <a:ea typeface="微软雅黑" panose="020B0503020204020204" pitchFamily="34" charset="-122"/>
            </a:endParaRPr>
          </a:p>
          <a:p>
            <a:pPr algn="l">
              <a:lnSpc>
                <a:spcPct val="120000"/>
              </a:lnSpc>
              <a:spcBef>
                <a:spcPct val="30000"/>
              </a:spcBef>
            </a:pPr>
            <a:r>
              <a:rPr lang="en-US" altLang="zh-CN" sz="2000">
                <a:solidFill>
                  <a:schemeClr val="bg1"/>
                </a:solidFill>
                <a:latin typeface="微软雅黑" panose="020B0503020204020204" pitchFamily="34" charset="-122"/>
                <a:ea typeface="微软雅黑" panose="020B0503020204020204" pitchFamily="34" charset="-122"/>
              </a:rPr>
              <a:t>4</a:t>
            </a:r>
            <a:r>
              <a:rPr lang="zh-CN" altLang="en-US" sz="2000">
                <a:solidFill>
                  <a:schemeClr val="bg1"/>
                </a:solidFill>
                <a:latin typeface="微软雅黑" panose="020B0503020204020204" pitchFamily="34" charset="-122"/>
                <a:ea typeface="微软雅黑" panose="020B0503020204020204" pitchFamily="34" charset="-122"/>
              </a:rPr>
              <a:t>）</a:t>
            </a:r>
            <a:r>
              <a:rPr lang="en-US" altLang="zh-CN" sz="2000">
                <a:solidFill>
                  <a:schemeClr val="bg1"/>
                </a:solidFill>
                <a:latin typeface="微软雅黑" panose="020B0503020204020204" pitchFamily="34" charset="-122"/>
                <a:ea typeface="微软雅黑" panose="020B0503020204020204" pitchFamily="34" charset="-122"/>
              </a:rPr>
              <a:t>ROM</a:t>
            </a:r>
            <a:r>
              <a:rPr lang="zh-CN" altLang="en-US" sz="2000">
                <a:solidFill>
                  <a:schemeClr val="bg1"/>
                </a:solidFill>
                <a:latin typeface="微软雅黑" panose="020B0503020204020204" pitchFamily="34" charset="-122"/>
                <a:ea typeface="微软雅黑" panose="020B0503020204020204" pitchFamily="34" charset="-122"/>
              </a:rPr>
              <a:t>在接收到读使能有效的信号后，将所设置地址中存储的数据送到数据线上让</a:t>
            </a:r>
            <a:r>
              <a:rPr lang="en-US" altLang="zh-CN" sz="2000">
                <a:solidFill>
                  <a:schemeClr val="bg1"/>
                </a:solidFill>
                <a:latin typeface="微软雅黑" panose="020B0503020204020204" pitchFamily="34" charset="-122"/>
                <a:ea typeface="微软雅黑" panose="020B0503020204020204" pitchFamily="34" charset="-122"/>
              </a:rPr>
              <a:t>CPU</a:t>
            </a:r>
            <a:r>
              <a:rPr lang="zh-CN" altLang="en-US" sz="2000">
                <a:solidFill>
                  <a:schemeClr val="bg1"/>
                </a:solidFill>
                <a:latin typeface="微软雅黑" panose="020B0503020204020204" pitchFamily="34" charset="-122"/>
                <a:ea typeface="微软雅黑" panose="020B0503020204020204" pitchFamily="34" charset="-122"/>
              </a:rPr>
              <a:t>读取。</a:t>
            </a:r>
            <a:endParaRPr lang="zh-CN" altLang="en-US" sz="2000">
              <a:solidFill>
                <a:schemeClr val="bg1"/>
              </a:solidFill>
              <a:latin typeface="微软雅黑" panose="020B0503020204020204" pitchFamily="34" charset="-122"/>
              <a:ea typeface="微软雅黑" panose="020B0503020204020204" pitchFamily="34" charset="-122"/>
            </a:endParaRPr>
          </a:p>
          <a:p>
            <a:pPr algn="l">
              <a:lnSpc>
                <a:spcPct val="120000"/>
              </a:lnSpc>
              <a:spcBef>
                <a:spcPct val="30000"/>
              </a:spcBef>
            </a:pPr>
            <a:r>
              <a:rPr lang="en-US" altLang="zh-CN" sz="2000">
                <a:solidFill>
                  <a:schemeClr val="bg1"/>
                </a:solidFill>
                <a:latin typeface="微软雅黑" panose="020B0503020204020204" pitchFamily="34" charset="-122"/>
                <a:ea typeface="微软雅黑" panose="020B0503020204020204" pitchFamily="34" charset="-122"/>
              </a:rPr>
              <a:t>5</a:t>
            </a:r>
            <a:r>
              <a:rPr lang="zh-CN" altLang="en-US" sz="2000">
                <a:solidFill>
                  <a:schemeClr val="bg1"/>
                </a:solidFill>
                <a:latin typeface="微软雅黑" panose="020B0503020204020204" pitchFamily="34" charset="-122"/>
                <a:ea typeface="微软雅黑" panose="020B0503020204020204" pitchFamily="34" charset="-122"/>
              </a:rPr>
              <a:t>）</a:t>
            </a:r>
            <a:r>
              <a:rPr lang="en-US" altLang="zh-CN" sz="2000">
                <a:solidFill>
                  <a:schemeClr val="bg1"/>
                </a:solidFill>
                <a:latin typeface="微软雅黑" panose="020B0503020204020204" pitchFamily="34" charset="-122"/>
                <a:ea typeface="微软雅黑" panose="020B0503020204020204" pitchFamily="34" charset="-122"/>
              </a:rPr>
              <a:t>CPU</a:t>
            </a:r>
            <a:r>
              <a:rPr lang="zh-CN" altLang="en-US" sz="2000">
                <a:solidFill>
                  <a:schemeClr val="bg1"/>
                </a:solidFill>
                <a:latin typeface="微软雅黑" panose="020B0503020204020204" pitchFamily="34" charset="-122"/>
                <a:ea typeface="微软雅黑" panose="020B0503020204020204" pitchFamily="34" charset="-122"/>
              </a:rPr>
              <a:t>读完数据后，释放芯片使能信号和读使能信号。</a:t>
            </a:r>
            <a:endParaRPr lang="zh-CN" altLang="en-US" sz="200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42937" y="1"/>
            <a:ext cx="8171234" cy="739302"/>
          </a:xfrm>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2.5 </a:t>
            </a:r>
            <a:r>
              <a:rPr lang="zh-CN" altLang="en-US" sz="2800" b="1" dirty="0">
                <a:solidFill>
                  <a:schemeClr val="bg1"/>
                </a:solidFill>
                <a:latin typeface="微软雅黑" panose="020B0503020204020204" pitchFamily="34" charset="-122"/>
                <a:ea typeface="微软雅黑" panose="020B0503020204020204" pitchFamily="34" charset="-122"/>
              </a:rPr>
              <a:t>存储器</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0308" y="85447"/>
            <a:ext cx="1754654" cy="584885"/>
          </a:xfrm>
          <a:prstGeom prst="rect">
            <a:avLst/>
          </a:prstGeom>
        </p:spPr>
      </p:pic>
      <p:sp>
        <p:nvSpPr>
          <p:cNvPr id="9" name="矩形 8"/>
          <p:cNvSpPr/>
          <p:nvPr/>
        </p:nvSpPr>
        <p:spPr>
          <a:xfrm>
            <a:off x="642688" y="1066862"/>
            <a:ext cx="3337517" cy="461665"/>
          </a:xfrm>
          <a:prstGeom prst="rect">
            <a:avLst/>
          </a:prstGeom>
        </p:spPr>
        <p:txBody>
          <a:bodyPr wrap="none">
            <a:spAutoFit/>
          </a:bodyPr>
          <a:lstStyle/>
          <a:p>
            <a:r>
              <a:rPr lang="en-US" altLang="zh-CN" sz="2400" b="1" dirty="0">
                <a:solidFill>
                  <a:srgbClr val="00B0F0"/>
                </a:solidFill>
                <a:latin typeface="微软雅黑" panose="020B0503020204020204" pitchFamily="34" charset="-122"/>
                <a:ea typeface="微软雅黑" panose="020B0503020204020204" pitchFamily="34" charset="-122"/>
              </a:rPr>
              <a:t>2.5.1 </a:t>
            </a:r>
            <a:r>
              <a:rPr lang="zh-CN" altLang="en-US" sz="2400" b="1" dirty="0">
                <a:solidFill>
                  <a:srgbClr val="00B0F0"/>
                </a:solidFill>
                <a:latin typeface="微软雅黑" panose="020B0503020204020204" pitchFamily="34" charset="-122"/>
                <a:ea typeface="微软雅黑" panose="020B0503020204020204" pitchFamily="34" charset="-122"/>
              </a:rPr>
              <a:t>只读存储器</a:t>
            </a:r>
            <a:r>
              <a:rPr lang="en-US" altLang="zh-CN" sz="2400" b="1" dirty="0">
                <a:solidFill>
                  <a:srgbClr val="00B0F0"/>
                </a:solidFill>
                <a:latin typeface="微软雅黑" panose="020B0503020204020204" pitchFamily="34" charset="-122"/>
                <a:ea typeface="微软雅黑" panose="020B0503020204020204" pitchFamily="34" charset="-122"/>
              </a:rPr>
              <a:t>ROM</a:t>
            </a:r>
            <a:endParaRPr lang="zh-CN" altLang="en-US" sz="2400" b="1" dirty="0">
              <a:solidFill>
                <a:srgbClr val="00B0F0"/>
              </a:solidFill>
              <a:latin typeface="微软雅黑" panose="020B0503020204020204" pitchFamily="34" charset="-122"/>
              <a:ea typeface="微软雅黑" panose="020B0503020204020204" pitchFamily="34" charset="-122"/>
            </a:endParaRPr>
          </a:p>
        </p:txBody>
      </p:sp>
      <p:sp>
        <p:nvSpPr>
          <p:cNvPr id="11" name="Text Box 10"/>
          <p:cNvSpPr txBox="1">
            <a:spLocks noChangeArrowheads="1"/>
          </p:cNvSpPr>
          <p:nvPr/>
        </p:nvSpPr>
        <p:spPr bwMode="auto">
          <a:xfrm>
            <a:off x="642688" y="1625253"/>
            <a:ext cx="10519582" cy="461665"/>
          </a:xfrm>
          <a:prstGeom prst="rect">
            <a:avLst/>
          </a:prstGeom>
          <a:noFill/>
          <a:ln w="9525">
            <a:noFill/>
            <a:miter lim="800000"/>
          </a:ln>
          <a:effectLst/>
        </p:spPr>
        <p:txBody>
          <a:bodyPr wrap="square">
            <a:spAutoFit/>
          </a:bodyPr>
          <a:lstStyle/>
          <a:p>
            <a:pPr>
              <a:spcBef>
                <a:spcPct val="50000"/>
              </a:spcBef>
            </a:pPr>
            <a:r>
              <a:rPr lang="en-US" altLang="zh-CN" sz="2400" dirty="0">
                <a:solidFill>
                  <a:srgbClr val="00B0F0"/>
                </a:solidFill>
                <a:latin typeface="微软雅黑" panose="020B0503020204020204" pitchFamily="34" charset="-122"/>
                <a:ea typeface="微软雅黑" panose="020B0503020204020204" pitchFamily="34" charset="-122"/>
              </a:rPr>
              <a:t>5</a:t>
            </a:r>
            <a:r>
              <a:rPr lang="zh-CN" altLang="en-US" sz="2400" dirty="0">
                <a:solidFill>
                  <a:srgbClr val="00B0F0"/>
                </a:solidFill>
                <a:latin typeface="微软雅黑" panose="020B0503020204020204" pitchFamily="34" charset="-122"/>
                <a:ea typeface="微软雅黑" panose="020B0503020204020204" pitchFamily="34" charset="-122"/>
              </a:rPr>
              <a:t>、</a:t>
            </a:r>
            <a:r>
              <a:rPr lang="en-US" altLang="zh-CN" sz="2400" dirty="0">
                <a:solidFill>
                  <a:srgbClr val="00B0F0"/>
                </a:solidFill>
                <a:latin typeface="微软雅黑" panose="020B0503020204020204" pitchFamily="34" charset="-122"/>
                <a:ea typeface="微软雅黑" panose="020B0503020204020204" pitchFamily="34" charset="-122"/>
              </a:rPr>
              <a:t>ROM</a:t>
            </a:r>
            <a:r>
              <a:rPr lang="zh-CN" altLang="en-US" sz="2400" dirty="0">
                <a:solidFill>
                  <a:srgbClr val="00B0F0"/>
                </a:solidFill>
                <a:latin typeface="微软雅黑" panose="020B0503020204020204" pitchFamily="34" charset="-122"/>
                <a:ea typeface="微软雅黑" panose="020B0503020204020204" pitchFamily="34" charset="-122"/>
              </a:rPr>
              <a:t>的种类</a:t>
            </a:r>
            <a:endParaRPr lang="zh-CN" altLang="en-US" sz="2400" dirty="0">
              <a:solidFill>
                <a:srgbClr val="00B0F0"/>
              </a:solidFill>
              <a:latin typeface="微软雅黑" panose="020B0503020204020204" pitchFamily="34" charset="-122"/>
              <a:ea typeface="微软雅黑" panose="020B0503020204020204" pitchFamily="34" charset="-122"/>
            </a:endParaRPr>
          </a:p>
        </p:txBody>
      </p:sp>
      <p:sp>
        <p:nvSpPr>
          <p:cNvPr id="10" name="矩形 9"/>
          <p:cNvSpPr/>
          <p:nvPr/>
        </p:nvSpPr>
        <p:spPr>
          <a:xfrm>
            <a:off x="1573427" y="2252718"/>
            <a:ext cx="1070919" cy="4049228"/>
          </a:xfrm>
          <a:prstGeom prst="rect">
            <a:avLst/>
          </a:prstGeom>
          <a:solidFill>
            <a:srgbClr val="009999"/>
          </a:solidFill>
          <a:ln>
            <a:solidFill>
              <a:srgbClr val="00CC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bg1"/>
                </a:solidFill>
                <a:latin typeface="微软雅黑" panose="020B0503020204020204" pitchFamily="34" charset="-122"/>
                <a:ea typeface="微软雅黑" panose="020B0503020204020204" pitchFamily="34" charset="-122"/>
              </a:rPr>
              <a:t>ROM</a:t>
            </a:r>
            <a:endParaRPr lang="en-US" altLang="zh-CN" sz="2400" dirty="0" smtClean="0">
              <a:solidFill>
                <a:schemeClr val="bg1"/>
              </a:solidFill>
              <a:latin typeface="微软雅黑" panose="020B0503020204020204" pitchFamily="34" charset="-122"/>
              <a:ea typeface="微软雅黑" panose="020B0503020204020204" pitchFamily="34" charset="-122"/>
            </a:endParaRPr>
          </a:p>
          <a:p>
            <a:pPr algn="ctr"/>
            <a:r>
              <a:rPr lang="zh-CN" altLang="en-US" sz="2400" dirty="0" smtClean="0">
                <a:solidFill>
                  <a:schemeClr val="bg1"/>
                </a:solidFill>
                <a:latin typeface="微软雅黑" panose="020B0503020204020204" pitchFamily="34" charset="-122"/>
                <a:ea typeface="微软雅黑" panose="020B0503020204020204" pitchFamily="34" charset="-122"/>
              </a:rPr>
              <a:t>种</a:t>
            </a:r>
            <a:endParaRPr lang="en-US" altLang="zh-CN" sz="2400" dirty="0" smtClean="0">
              <a:solidFill>
                <a:schemeClr val="bg1"/>
              </a:solidFill>
              <a:latin typeface="微软雅黑" panose="020B0503020204020204" pitchFamily="34" charset="-122"/>
              <a:ea typeface="微软雅黑" panose="020B0503020204020204" pitchFamily="34" charset="-122"/>
            </a:endParaRPr>
          </a:p>
          <a:p>
            <a:pPr algn="ctr"/>
            <a:r>
              <a:rPr lang="zh-CN" altLang="en-US" sz="2400" dirty="0" smtClean="0">
                <a:solidFill>
                  <a:schemeClr val="bg1"/>
                </a:solidFill>
                <a:latin typeface="微软雅黑" panose="020B0503020204020204" pitchFamily="34" charset="-122"/>
                <a:ea typeface="微软雅黑" panose="020B0503020204020204" pitchFamily="34" charset="-122"/>
              </a:rPr>
              <a:t>类</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3517557" y="4801994"/>
            <a:ext cx="7002162" cy="689240"/>
          </a:xfrm>
          <a:prstGeom prst="rect">
            <a:avLst/>
          </a:prstGeom>
          <a:solidFill>
            <a:srgbClr val="339966">
              <a:alpha val="69804"/>
            </a:srgbClr>
          </a:solidFill>
          <a:ln w="12700">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spcBef>
                <a:spcPct val="20000"/>
              </a:spcBef>
            </a:pPr>
            <a:r>
              <a:rPr lang="en-US" altLang="zh-CN" sz="2000" b="1" dirty="0">
                <a:solidFill>
                  <a:schemeClr val="bg1"/>
                </a:solidFill>
                <a:latin typeface="微软雅黑" panose="020B0503020204020204" pitchFamily="34" charset="-122"/>
                <a:ea typeface="微软雅黑" panose="020B0503020204020204" pitchFamily="34" charset="-122"/>
              </a:rPr>
              <a:t>4</a:t>
            </a:r>
            <a:r>
              <a:rPr lang="zh-CN" altLang="en-US" sz="2000" b="1" dirty="0">
                <a:solidFill>
                  <a:schemeClr val="bg1"/>
                </a:solidFill>
                <a:latin typeface="微软雅黑" panose="020B0503020204020204" pitchFamily="34" charset="-122"/>
                <a:ea typeface="微软雅黑" panose="020B0503020204020204" pitchFamily="34" charset="-122"/>
              </a:rPr>
              <a:t>）</a:t>
            </a:r>
            <a:r>
              <a:rPr lang="en-US" altLang="zh-CN" sz="2000" b="1" dirty="0">
                <a:solidFill>
                  <a:schemeClr val="bg1"/>
                </a:solidFill>
                <a:latin typeface="微软雅黑" panose="020B0503020204020204" pitchFamily="34" charset="-122"/>
                <a:ea typeface="微软雅黑" panose="020B0503020204020204" pitchFamily="34" charset="-122"/>
              </a:rPr>
              <a:t>EEPROM </a:t>
            </a:r>
            <a:r>
              <a:rPr lang="zh-CN" altLang="en-US" sz="2000" b="1" dirty="0">
                <a:solidFill>
                  <a:schemeClr val="bg1"/>
                </a:solidFill>
                <a:latin typeface="微软雅黑" panose="020B0503020204020204" pitchFamily="34" charset="-122"/>
                <a:ea typeface="微软雅黑" panose="020B0503020204020204" pitchFamily="34" charset="-122"/>
              </a:rPr>
              <a:t>（电擦写可编程只读存储器）</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3517557" y="3095444"/>
            <a:ext cx="7002162" cy="713397"/>
          </a:xfrm>
          <a:prstGeom prst="rect">
            <a:avLst/>
          </a:prstGeom>
          <a:solidFill>
            <a:srgbClr val="3333FF">
              <a:alpha val="69804"/>
            </a:srgbClr>
          </a:solid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spcBef>
                <a:spcPct val="20000"/>
              </a:spcBef>
            </a:pPr>
            <a:r>
              <a:rPr lang="en-US" altLang="zh-CN" b="1" dirty="0">
                <a:solidFill>
                  <a:schemeClr val="bg1"/>
                </a:solidFill>
                <a:latin typeface="微软雅黑" panose="020B0503020204020204" pitchFamily="34" charset="-122"/>
                <a:ea typeface="微软雅黑" panose="020B0503020204020204" pitchFamily="34" charset="-122"/>
              </a:rPr>
              <a:t>2</a:t>
            </a:r>
            <a:r>
              <a:rPr lang="zh-CN" altLang="en-US" b="1" dirty="0">
                <a:solidFill>
                  <a:schemeClr val="bg1"/>
                </a:solidFill>
                <a:latin typeface="微软雅黑" panose="020B0503020204020204" pitchFamily="34" charset="-122"/>
                <a:ea typeface="微软雅黑" panose="020B0503020204020204" pitchFamily="34" charset="-122"/>
              </a:rPr>
              <a:t>）</a:t>
            </a:r>
            <a:r>
              <a:rPr lang="en-US" altLang="zh-CN" b="1" dirty="0">
                <a:solidFill>
                  <a:schemeClr val="bg1"/>
                </a:solidFill>
                <a:latin typeface="微软雅黑" panose="020B0503020204020204" pitchFamily="34" charset="-122"/>
                <a:ea typeface="微软雅黑" panose="020B0503020204020204" pitchFamily="34" charset="-122"/>
              </a:rPr>
              <a:t>PROM</a:t>
            </a:r>
            <a:r>
              <a:rPr lang="zh-CN" altLang="en-US" b="1" dirty="0">
                <a:solidFill>
                  <a:schemeClr val="bg1"/>
                </a:solidFill>
                <a:latin typeface="微软雅黑" panose="020B0503020204020204" pitchFamily="34" charset="-122"/>
                <a:ea typeface="微软雅黑" panose="020B0503020204020204" pitchFamily="34" charset="-122"/>
              </a:rPr>
              <a:t>（可编程只读存储器）：</a:t>
            </a:r>
            <a:r>
              <a:rPr lang="zh-CN" altLang="en-US" dirty="0">
                <a:solidFill>
                  <a:schemeClr val="bg1"/>
                </a:solidFill>
                <a:latin typeface="微软雅黑" panose="020B0503020204020204" pitchFamily="34" charset="-122"/>
                <a:ea typeface="微软雅黑" panose="020B0503020204020204" pitchFamily="34" charset="-122"/>
              </a:rPr>
              <a:t>可供用户写入程序，一次性的。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3517557" y="5618205"/>
            <a:ext cx="7002162" cy="683741"/>
          </a:xfrm>
          <a:prstGeom prst="rect">
            <a:avLst/>
          </a:prstGeom>
          <a:solidFill>
            <a:srgbClr val="FFC000">
              <a:alpha val="69804"/>
            </a:srgb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spcBef>
                <a:spcPct val="20000"/>
              </a:spcBef>
            </a:pPr>
            <a:r>
              <a:rPr lang="en-US" altLang="zh-CN" sz="2000" b="1" dirty="0">
                <a:solidFill>
                  <a:schemeClr val="bg1"/>
                </a:solidFill>
                <a:latin typeface="微软雅黑" panose="020B0503020204020204" pitchFamily="34" charset="-122"/>
                <a:ea typeface="微软雅黑" panose="020B0503020204020204" pitchFamily="34" charset="-122"/>
              </a:rPr>
              <a:t>5</a:t>
            </a:r>
            <a:r>
              <a:rPr lang="zh-CN" altLang="en-US" sz="2000" b="1" dirty="0">
                <a:solidFill>
                  <a:schemeClr val="bg1"/>
                </a:solidFill>
                <a:latin typeface="微软雅黑" panose="020B0503020204020204" pitchFamily="34" charset="-122"/>
                <a:ea typeface="微软雅黑" panose="020B0503020204020204" pitchFamily="34" charset="-122"/>
              </a:rPr>
              <a:t>）</a:t>
            </a:r>
            <a:r>
              <a:rPr lang="en-US" altLang="zh-CN" sz="2000" b="1" dirty="0">
                <a:solidFill>
                  <a:schemeClr val="bg1"/>
                </a:solidFill>
                <a:latin typeface="微软雅黑" panose="020B0503020204020204" pitchFamily="34" charset="-122"/>
                <a:ea typeface="微软雅黑" panose="020B0503020204020204" pitchFamily="34" charset="-122"/>
              </a:rPr>
              <a:t>Flash</a:t>
            </a:r>
            <a:r>
              <a:rPr lang="zh-CN" altLang="en-US" sz="2000" b="1" dirty="0">
                <a:solidFill>
                  <a:schemeClr val="bg1"/>
                </a:solidFill>
                <a:latin typeface="微软雅黑" panose="020B0503020204020204" pitchFamily="34" charset="-122"/>
                <a:ea typeface="微软雅黑" panose="020B0503020204020204" pitchFamily="34" charset="-122"/>
              </a:rPr>
              <a:t>（闪存）</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6" name="右箭头 15"/>
          <p:cNvSpPr/>
          <p:nvPr/>
        </p:nvSpPr>
        <p:spPr>
          <a:xfrm>
            <a:off x="2903837" y="3910000"/>
            <a:ext cx="345990" cy="790833"/>
          </a:xfrm>
          <a:prstGeom prst="rightArrow">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AutoShape 9"/>
          <p:cNvSpPr>
            <a:spLocks noChangeArrowheads="1"/>
          </p:cNvSpPr>
          <p:nvPr/>
        </p:nvSpPr>
        <p:spPr bwMode="gray">
          <a:xfrm>
            <a:off x="3517557" y="2257168"/>
            <a:ext cx="7002162" cy="711306"/>
          </a:xfrm>
          <a:prstGeom prst="roundRect">
            <a:avLst>
              <a:gd name="adj" fmla="val 0"/>
            </a:avLst>
          </a:prstGeom>
          <a:solidFill>
            <a:srgbClr val="7030A0">
              <a:alpha val="70000"/>
            </a:srgbClr>
          </a:solidFill>
          <a:ln w="12700">
            <a:solidFill>
              <a:srgbClr val="CC66FF"/>
            </a:solidFill>
            <a:round/>
          </a:ln>
          <a:effectLst/>
        </p:spPr>
        <p:txBody>
          <a:bodyPr wrap="none" anchor="ctr"/>
          <a:lstStyle/>
          <a:p>
            <a:pPr>
              <a:lnSpc>
                <a:spcPct val="120000"/>
              </a:lnSpc>
              <a:spcBef>
                <a:spcPct val="20000"/>
              </a:spcBef>
            </a:pPr>
            <a:r>
              <a:rPr lang="en-US" altLang="zh-CN" b="1" dirty="0">
                <a:solidFill>
                  <a:schemeClr val="bg1"/>
                </a:solidFill>
                <a:latin typeface="微软雅黑" panose="020B0503020204020204" pitchFamily="34" charset="-122"/>
                <a:ea typeface="微软雅黑" panose="020B0503020204020204" pitchFamily="34" charset="-122"/>
              </a:rPr>
              <a:t>1</a:t>
            </a:r>
            <a:r>
              <a:rPr lang="zh-CN" altLang="en-US" b="1" dirty="0">
                <a:solidFill>
                  <a:schemeClr val="bg1"/>
                </a:solidFill>
                <a:latin typeface="微软雅黑" panose="020B0503020204020204" pitchFamily="34" charset="-122"/>
                <a:ea typeface="微软雅黑" panose="020B0503020204020204" pitchFamily="34" charset="-122"/>
              </a:rPr>
              <a:t>）</a:t>
            </a:r>
            <a:r>
              <a:rPr lang="en-US" altLang="zh-CN" b="1" dirty="0">
                <a:solidFill>
                  <a:schemeClr val="bg1"/>
                </a:solidFill>
                <a:latin typeface="微软雅黑" panose="020B0503020204020204" pitchFamily="34" charset="-122"/>
                <a:ea typeface="微软雅黑" panose="020B0503020204020204" pitchFamily="34" charset="-122"/>
              </a:rPr>
              <a:t>ROM</a:t>
            </a:r>
            <a:r>
              <a:rPr lang="zh-CN" altLang="en-US" b="1"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出厂时就被厂家写好了，永远不能被修改。</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3517558" y="3935811"/>
            <a:ext cx="7002161" cy="739213"/>
          </a:xfrm>
          <a:prstGeom prst="rect">
            <a:avLst/>
          </a:prstGeom>
          <a:solidFill>
            <a:srgbClr val="009999">
              <a:alpha val="69804"/>
            </a:srgbClr>
          </a:solidFill>
          <a:ln w="12700">
            <a:solidFill>
              <a:srgbClr val="33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ct val="20000"/>
              </a:spcBef>
            </a:pPr>
            <a:r>
              <a:rPr lang="en-US" altLang="zh-CN" b="1" dirty="0">
                <a:solidFill>
                  <a:schemeClr val="bg1"/>
                </a:solidFill>
                <a:latin typeface="微软雅黑" panose="020B0503020204020204" pitchFamily="34" charset="-122"/>
                <a:ea typeface="微软雅黑" panose="020B0503020204020204" pitchFamily="34" charset="-122"/>
              </a:rPr>
              <a:t>3</a:t>
            </a:r>
            <a:r>
              <a:rPr lang="zh-CN" altLang="en-US" b="1" dirty="0">
                <a:solidFill>
                  <a:schemeClr val="bg1"/>
                </a:solidFill>
                <a:latin typeface="微软雅黑" panose="020B0503020204020204" pitchFamily="34" charset="-122"/>
                <a:ea typeface="微软雅黑" panose="020B0503020204020204" pitchFamily="34" charset="-122"/>
              </a:rPr>
              <a:t>）</a:t>
            </a:r>
            <a:r>
              <a:rPr lang="en-US" altLang="zh-CN" b="1" dirty="0">
                <a:solidFill>
                  <a:schemeClr val="bg1"/>
                </a:solidFill>
                <a:latin typeface="微软雅黑" panose="020B0503020204020204" pitchFamily="34" charset="-122"/>
                <a:ea typeface="微软雅黑" panose="020B0503020204020204" pitchFamily="34" charset="-122"/>
              </a:rPr>
              <a:t>EPROM </a:t>
            </a:r>
            <a:r>
              <a:rPr lang="zh-CN" altLang="en-US" b="1" dirty="0">
                <a:solidFill>
                  <a:schemeClr val="bg1"/>
                </a:solidFill>
                <a:latin typeface="微软雅黑" panose="020B0503020204020204" pitchFamily="34" charset="-122"/>
                <a:ea typeface="微软雅黑" panose="020B0503020204020204" pitchFamily="34" charset="-122"/>
              </a:rPr>
              <a:t>（可擦写可编程只读存储器）：</a:t>
            </a:r>
            <a:r>
              <a:rPr lang="zh-CN" altLang="en-US" dirty="0">
                <a:solidFill>
                  <a:schemeClr val="bg1"/>
                </a:solidFill>
                <a:latin typeface="微软雅黑" panose="020B0503020204020204" pitchFamily="34" charset="-122"/>
                <a:ea typeface="微软雅黑" panose="020B0503020204020204" pitchFamily="34" charset="-122"/>
              </a:rPr>
              <a:t>可供用户多次写入程序，擦除旧程序时需要用紫外线。</a:t>
            </a:r>
            <a:endParaRPr lang="zh-CN" altLang="en-US"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42937" y="1"/>
            <a:ext cx="8171234" cy="739302"/>
          </a:xfrm>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2.5 </a:t>
            </a:r>
            <a:r>
              <a:rPr lang="zh-CN" altLang="en-US" sz="2800" b="1" dirty="0">
                <a:solidFill>
                  <a:schemeClr val="bg1"/>
                </a:solidFill>
                <a:latin typeface="微软雅黑" panose="020B0503020204020204" pitchFamily="34" charset="-122"/>
                <a:ea typeface="微软雅黑" panose="020B0503020204020204" pitchFamily="34" charset="-122"/>
              </a:rPr>
              <a:t>存储器</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0308" y="85447"/>
            <a:ext cx="1754654" cy="584885"/>
          </a:xfrm>
          <a:prstGeom prst="rect">
            <a:avLst/>
          </a:prstGeom>
        </p:spPr>
      </p:pic>
      <p:sp>
        <p:nvSpPr>
          <p:cNvPr id="9" name="矩形 8"/>
          <p:cNvSpPr/>
          <p:nvPr/>
        </p:nvSpPr>
        <p:spPr>
          <a:xfrm>
            <a:off x="642688" y="1066862"/>
            <a:ext cx="3337517" cy="461665"/>
          </a:xfrm>
          <a:prstGeom prst="rect">
            <a:avLst/>
          </a:prstGeom>
        </p:spPr>
        <p:txBody>
          <a:bodyPr wrap="none">
            <a:spAutoFit/>
          </a:bodyPr>
          <a:lstStyle/>
          <a:p>
            <a:r>
              <a:rPr lang="en-US" altLang="zh-CN" sz="2400" b="1" dirty="0">
                <a:solidFill>
                  <a:srgbClr val="00B0F0"/>
                </a:solidFill>
                <a:latin typeface="微软雅黑" panose="020B0503020204020204" pitchFamily="34" charset="-122"/>
                <a:ea typeface="微软雅黑" panose="020B0503020204020204" pitchFamily="34" charset="-122"/>
              </a:rPr>
              <a:t>2.5.1 </a:t>
            </a:r>
            <a:r>
              <a:rPr lang="zh-CN" altLang="en-US" sz="2400" b="1" dirty="0">
                <a:solidFill>
                  <a:srgbClr val="00B0F0"/>
                </a:solidFill>
                <a:latin typeface="微软雅黑" panose="020B0503020204020204" pitchFamily="34" charset="-122"/>
                <a:ea typeface="微软雅黑" panose="020B0503020204020204" pitchFamily="34" charset="-122"/>
              </a:rPr>
              <a:t>只读存储器</a:t>
            </a:r>
            <a:r>
              <a:rPr lang="en-US" altLang="zh-CN" sz="2400" b="1" dirty="0">
                <a:solidFill>
                  <a:srgbClr val="00B0F0"/>
                </a:solidFill>
                <a:latin typeface="微软雅黑" panose="020B0503020204020204" pitchFamily="34" charset="-122"/>
                <a:ea typeface="微软雅黑" panose="020B0503020204020204" pitchFamily="34" charset="-122"/>
              </a:rPr>
              <a:t>ROM</a:t>
            </a:r>
            <a:endParaRPr lang="zh-CN" altLang="en-US" sz="2400" b="1" dirty="0">
              <a:solidFill>
                <a:srgbClr val="00B0F0"/>
              </a:solidFill>
              <a:latin typeface="微软雅黑" panose="020B0503020204020204" pitchFamily="34" charset="-122"/>
              <a:ea typeface="微软雅黑" panose="020B0503020204020204" pitchFamily="34" charset="-122"/>
            </a:endParaRPr>
          </a:p>
        </p:txBody>
      </p:sp>
      <p:sp>
        <p:nvSpPr>
          <p:cNvPr id="11" name="Text Box 10"/>
          <p:cNvSpPr txBox="1">
            <a:spLocks noChangeArrowheads="1"/>
          </p:cNvSpPr>
          <p:nvPr/>
        </p:nvSpPr>
        <p:spPr bwMode="auto">
          <a:xfrm>
            <a:off x="642688" y="1741950"/>
            <a:ext cx="10519582" cy="1828193"/>
          </a:xfrm>
          <a:prstGeom prst="rect">
            <a:avLst/>
          </a:prstGeom>
          <a:noFill/>
          <a:ln w="9525">
            <a:noFill/>
            <a:miter lim="800000"/>
          </a:ln>
          <a:effectLst/>
        </p:spPr>
        <p:txBody>
          <a:bodyPr wrap="square">
            <a:spAutoFit/>
          </a:bodyPr>
          <a:lstStyle/>
          <a:p>
            <a:pPr>
              <a:lnSpc>
                <a:spcPct val="120000"/>
              </a:lnSpc>
              <a:spcBef>
                <a:spcPct val="20000"/>
              </a:spcBef>
            </a:pPr>
            <a:r>
              <a:rPr lang="en-US" altLang="zh-CN" sz="2400" b="1" dirty="0">
                <a:solidFill>
                  <a:schemeClr val="bg1"/>
                </a:solidFill>
                <a:latin typeface="微软雅黑" panose="020B0503020204020204" pitchFamily="34" charset="-122"/>
                <a:ea typeface="微软雅黑" panose="020B0503020204020204" pitchFamily="34" charset="-122"/>
              </a:rPr>
              <a:t>EEPROM</a:t>
            </a:r>
            <a:r>
              <a:rPr lang="zh-CN" altLang="en-US" sz="2400" b="1" dirty="0">
                <a:solidFill>
                  <a:schemeClr val="bg1"/>
                </a:solidFill>
                <a:latin typeface="微软雅黑" panose="020B0503020204020204" pitchFamily="34" charset="-122"/>
                <a:ea typeface="微软雅黑" panose="020B0503020204020204" pitchFamily="34" charset="-122"/>
              </a:rPr>
              <a:t>的特点</a:t>
            </a:r>
            <a:r>
              <a:rPr lang="zh-CN" altLang="en-US" sz="2400" b="1" dirty="0" smtClean="0">
                <a:solidFill>
                  <a:schemeClr val="bg1"/>
                </a:solidFill>
                <a:latin typeface="微软雅黑" panose="020B0503020204020204" pitchFamily="34" charset="-122"/>
                <a:ea typeface="微软雅黑" panose="020B0503020204020204" pitchFamily="34" charset="-122"/>
              </a:rPr>
              <a:t>：</a:t>
            </a:r>
            <a:endParaRPr lang="en-US" altLang="zh-CN" sz="2400" b="1" dirty="0" smtClean="0">
              <a:solidFill>
                <a:schemeClr val="bg1"/>
              </a:solidFill>
              <a:latin typeface="微软雅黑" panose="020B0503020204020204" pitchFamily="34" charset="-122"/>
              <a:ea typeface="微软雅黑" panose="020B0503020204020204" pitchFamily="34" charset="-122"/>
            </a:endParaRPr>
          </a:p>
          <a:p>
            <a:pPr>
              <a:lnSpc>
                <a:spcPct val="120000"/>
              </a:lnSpc>
              <a:spcBef>
                <a:spcPct val="20000"/>
              </a:spcBef>
              <a:buFontTx/>
              <a:buChar char="•"/>
            </a:pPr>
            <a:r>
              <a:rPr lang="zh-CN" altLang="en-US" sz="2000" dirty="0">
                <a:solidFill>
                  <a:schemeClr val="bg1"/>
                </a:solidFill>
                <a:latin typeface="微软雅黑" panose="020B0503020204020204" pitchFamily="34" charset="-122"/>
                <a:ea typeface="微软雅黑" panose="020B0503020204020204" pitchFamily="34" charset="-122"/>
              </a:rPr>
              <a:t> 读写过程很慢，有些</a:t>
            </a:r>
            <a:r>
              <a:rPr lang="en-US" altLang="zh-CN" sz="2000" dirty="0">
                <a:solidFill>
                  <a:schemeClr val="bg1"/>
                </a:solidFill>
                <a:latin typeface="微软雅黑" panose="020B0503020204020204" pitchFamily="34" charset="-122"/>
                <a:ea typeface="微软雅黑" panose="020B0503020204020204" pitchFamily="34" charset="-122"/>
              </a:rPr>
              <a:t>EEROM</a:t>
            </a:r>
            <a:r>
              <a:rPr lang="zh-CN" altLang="en-US" sz="2000" dirty="0">
                <a:solidFill>
                  <a:schemeClr val="bg1"/>
                </a:solidFill>
                <a:latin typeface="微软雅黑" panose="020B0503020204020204" pitchFamily="34" charset="-122"/>
                <a:ea typeface="微软雅黑" panose="020B0503020204020204" pitchFamily="34" charset="-122"/>
              </a:rPr>
              <a:t>需要一段软件来控制其一位一位地读写；</a:t>
            </a:r>
            <a:endParaRPr lang="zh-CN" altLang="en-US" sz="2000" dirty="0">
              <a:solidFill>
                <a:schemeClr val="bg1"/>
              </a:solidFill>
              <a:latin typeface="微软雅黑" panose="020B0503020204020204" pitchFamily="34" charset="-122"/>
              <a:ea typeface="微软雅黑" panose="020B0503020204020204" pitchFamily="34" charset="-122"/>
            </a:endParaRPr>
          </a:p>
          <a:p>
            <a:pPr>
              <a:lnSpc>
                <a:spcPct val="120000"/>
              </a:lnSpc>
              <a:spcBef>
                <a:spcPct val="20000"/>
              </a:spcBef>
              <a:buFontTx/>
              <a:buChar char="•"/>
            </a:pPr>
            <a:r>
              <a:rPr lang="zh-CN" altLang="en-US" sz="2000" dirty="0">
                <a:solidFill>
                  <a:schemeClr val="bg1"/>
                </a:solidFill>
                <a:latin typeface="微软雅黑" panose="020B0503020204020204" pitchFamily="34" charset="-122"/>
                <a:ea typeface="微软雅黑" panose="020B0503020204020204" pitchFamily="34" charset="-122"/>
              </a:rPr>
              <a:t> 存储空间较小，通常只有几</a:t>
            </a:r>
            <a:r>
              <a:rPr lang="en-US" altLang="zh-CN" sz="2000" dirty="0">
                <a:solidFill>
                  <a:schemeClr val="bg1"/>
                </a:solidFill>
                <a:latin typeface="微软雅黑" panose="020B0503020204020204" pitchFamily="34" charset="-122"/>
                <a:ea typeface="微软雅黑" panose="020B0503020204020204" pitchFamily="34" charset="-122"/>
              </a:rPr>
              <a:t>K</a:t>
            </a:r>
            <a:r>
              <a:rPr lang="zh-CN" altLang="en-US" sz="2000" dirty="0">
                <a:solidFill>
                  <a:schemeClr val="bg1"/>
                </a:solidFill>
                <a:latin typeface="微软雅黑" panose="020B0503020204020204" pitchFamily="34" charset="-122"/>
                <a:ea typeface="微软雅黑" panose="020B0503020204020204" pitchFamily="34" charset="-122"/>
              </a:rPr>
              <a:t>；</a:t>
            </a:r>
            <a:endParaRPr lang="zh-CN" altLang="en-US" sz="2000" dirty="0">
              <a:solidFill>
                <a:schemeClr val="bg1"/>
              </a:solidFill>
              <a:latin typeface="微软雅黑" panose="020B0503020204020204" pitchFamily="34" charset="-122"/>
              <a:ea typeface="微软雅黑" panose="020B0503020204020204" pitchFamily="34" charset="-122"/>
            </a:endParaRPr>
          </a:p>
          <a:p>
            <a:pPr>
              <a:lnSpc>
                <a:spcPct val="120000"/>
              </a:lnSpc>
              <a:spcBef>
                <a:spcPct val="20000"/>
              </a:spcBef>
              <a:buFontTx/>
              <a:buChar char="•"/>
            </a:pPr>
            <a:r>
              <a:rPr lang="zh-CN" altLang="en-US" sz="2000" dirty="0">
                <a:solidFill>
                  <a:schemeClr val="bg1"/>
                </a:solidFill>
                <a:latin typeface="微软雅黑" panose="020B0503020204020204" pitchFamily="34" charset="-122"/>
                <a:ea typeface="微软雅黑" panose="020B0503020204020204" pitchFamily="34" charset="-122"/>
              </a:rPr>
              <a:t> 重写次数有限，通常在百万以上</a:t>
            </a:r>
            <a:r>
              <a:rPr lang="zh-CN" altLang="en-US" sz="2000" dirty="0" smtClean="0">
                <a:solidFill>
                  <a:schemeClr val="bg1"/>
                </a:solidFill>
                <a:latin typeface="微软雅黑" panose="020B0503020204020204" pitchFamily="34" charset="-122"/>
                <a:ea typeface="微软雅黑" panose="020B0503020204020204" pitchFamily="34" charset="-122"/>
              </a:rPr>
              <a:t>。</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9" name="Text Box 10"/>
          <p:cNvSpPr txBox="1">
            <a:spLocks noChangeArrowheads="1"/>
          </p:cNvSpPr>
          <p:nvPr/>
        </p:nvSpPr>
        <p:spPr bwMode="auto">
          <a:xfrm>
            <a:off x="642688" y="3783566"/>
            <a:ext cx="10939712" cy="1828193"/>
          </a:xfrm>
          <a:prstGeom prst="rect">
            <a:avLst/>
          </a:prstGeom>
          <a:noFill/>
          <a:ln w="9525">
            <a:noFill/>
            <a:miter lim="800000"/>
          </a:ln>
          <a:effectLst/>
        </p:spPr>
        <p:txBody>
          <a:bodyPr wrap="square">
            <a:spAutoFit/>
          </a:bodyPr>
          <a:lstStyle/>
          <a:p>
            <a:pPr>
              <a:lnSpc>
                <a:spcPct val="120000"/>
              </a:lnSpc>
              <a:spcBef>
                <a:spcPct val="20000"/>
              </a:spcBef>
            </a:pPr>
            <a:r>
              <a:rPr lang="en-US" altLang="zh-CN" sz="2400" b="1" dirty="0">
                <a:solidFill>
                  <a:schemeClr val="bg1"/>
                </a:solidFill>
                <a:latin typeface="微软雅黑" panose="020B0503020204020204" pitchFamily="34" charset="-122"/>
                <a:ea typeface="微软雅黑" panose="020B0503020204020204" pitchFamily="34" charset="-122"/>
              </a:rPr>
              <a:t>Flash</a:t>
            </a:r>
            <a:r>
              <a:rPr lang="zh-CN" altLang="en-US" sz="2400" b="1" dirty="0">
                <a:solidFill>
                  <a:schemeClr val="bg1"/>
                </a:solidFill>
                <a:latin typeface="微软雅黑" panose="020B0503020204020204" pitchFamily="34" charset="-122"/>
                <a:ea typeface="微软雅黑" panose="020B0503020204020204" pitchFamily="34" charset="-122"/>
              </a:rPr>
              <a:t>的特点</a:t>
            </a:r>
            <a:r>
              <a:rPr lang="zh-CN" altLang="en-US" sz="2400" b="1" dirty="0" smtClean="0">
                <a:solidFill>
                  <a:schemeClr val="bg1"/>
                </a:solidFill>
                <a:latin typeface="微软雅黑" panose="020B0503020204020204" pitchFamily="34" charset="-122"/>
                <a:ea typeface="微软雅黑" panose="020B0503020204020204" pitchFamily="34" charset="-122"/>
              </a:rPr>
              <a:t>：</a:t>
            </a:r>
            <a:endParaRPr lang="en-US" altLang="zh-CN" sz="2400" b="1" dirty="0" smtClean="0">
              <a:solidFill>
                <a:schemeClr val="bg1"/>
              </a:solidFill>
              <a:latin typeface="微软雅黑" panose="020B0503020204020204" pitchFamily="34" charset="-122"/>
              <a:ea typeface="微软雅黑" panose="020B0503020204020204" pitchFamily="34" charset="-122"/>
            </a:endParaRPr>
          </a:p>
          <a:p>
            <a:pPr>
              <a:lnSpc>
                <a:spcPct val="120000"/>
              </a:lnSpc>
              <a:spcBef>
                <a:spcPct val="20000"/>
              </a:spcBef>
              <a:buFontTx/>
              <a:buChar char="•"/>
            </a:pPr>
            <a:r>
              <a:rPr lang="zh-CN" altLang="en-US" sz="2000" dirty="0">
                <a:solidFill>
                  <a:schemeClr val="bg1"/>
                </a:solidFill>
                <a:latin typeface="微软雅黑" panose="020B0503020204020204" pitchFamily="34" charset="-122"/>
                <a:ea typeface="微软雅黑" panose="020B0503020204020204" pitchFamily="34" charset="-122"/>
              </a:rPr>
              <a:t> 读过程较快，但写过程较慢，且多数的闪存一次需要写入一块数据，没有办法只写一个数据；</a:t>
            </a:r>
            <a:endParaRPr lang="zh-CN" altLang="en-US" sz="2000" dirty="0">
              <a:solidFill>
                <a:schemeClr val="bg1"/>
              </a:solidFill>
              <a:latin typeface="微软雅黑" panose="020B0503020204020204" pitchFamily="34" charset="-122"/>
              <a:ea typeface="微软雅黑" panose="020B0503020204020204" pitchFamily="34" charset="-122"/>
            </a:endParaRPr>
          </a:p>
          <a:p>
            <a:pPr>
              <a:lnSpc>
                <a:spcPct val="120000"/>
              </a:lnSpc>
              <a:spcBef>
                <a:spcPct val="20000"/>
              </a:spcBef>
              <a:buFontTx/>
              <a:buChar char="•"/>
            </a:pPr>
            <a:r>
              <a:rPr lang="zh-CN" altLang="en-US" sz="2000" dirty="0">
                <a:solidFill>
                  <a:schemeClr val="bg1"/>
                </a:solidFill>
                <a:latin typeface="微软雅黑" panose="020B0503020204020204" pitchFamily="34" charset="-122"/>
                <a:ea typeface="微软雅黑" panose="020B0503020204020204" pitchFamily="34" charset="-122"/>
              </a:rPr>
              <a:t> 存储空间较大，现在可达到几</a:t>
            </a:r>
            <a:r>
              <a:rPr lang="en-US" altLang="zh-CN" sz="2000" dirty="0">
                <a:solidFill>
                  <a:schemeClr val="bg1"/>
                </a:solidFill>
                <a:latin typeface="微软雅黑" panose="020B0503020204020204" pitchFamily="34" charset="-122"/>
                <a:ea typeface="微软雅黑" panose="020B0503020204020204" pitchFamily="34" charset="-122"/>
              </a:rPr>
              <a:t>G</a:t>
            </a:r>
            <a:r>
              <a:rPr lang="zh-CN" altLang="en-US" sz="2000" dirty="0">
                <a:solidFill>
                  <a:schemeClr val="bg1"/>
                </a:solidFill>
                <a:latin typeface="微软雅黑" panose="020B0503020204020204" pitchFamily="34" charset="-122"/>
                <a:ea typeface="微软雅黑" panose="020B0503020204020204" pitchFamily="34" charset="-122"/>
              </a:rPr>
              <a:t>；</a:t>
            </a:r>
            <a:endParaRPr lang="zh-CN" altLang="en-US" sz="2000" dirty="0">
              <a:solidFill>
                <a:schemeClr val="bg1"/>
              </a:solidFill>
              <a:latin typeface="微软雅黑" panose="020B0503020204020204" pitchFamily="34" charset="-122"/>
              <a:ea typeface="微软雅黑" panose="020B0503020204020204" pitchFamily="34" charset="-122"/>
            </a:endParaRPr>
          </a:p>
          <a:p>
            <a:pPr>
              <a:lnSpc>
                <a:spcPct val="120000"/>
              </a:lnSpc>
              <a:spcBef>
                <a:spcPct val="20000"/>
              </a:spcBef>
              <a:buFontTx/>
              <a:buChar char="•"/>
            </a:pPr>
            <a:r>
              <a:rPr lang="zh-CN" altLang="en-US" sz="2000" dirty="0">
                <a:solidFill>
                  <a:schemeClr val="bg1"/>
                </a:solidFill>
                <a:latin typeface="微软雅黑" panose="020B0503020204020204" pitchFamily="34" charset="-122"/>
                <a:ea typeface="微软雅黑" panose="020B0503020204020204" pitchFamily="34" charset="-122"/>
              </a:rPr>
              <a:t> 重写次数有限，通常在万次以上。</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42937" y="1"/>
            <a:ext cx="8171234" cy="739302"/>
          </a:xfrm>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2.5 </a:t>
            </a:r>
            <a:r>
              <a:rPr lang="zh-CN" altLang="en-US" sz="2800" b="1" dirty="0">
                <a:solidFill>
                  <a:schemeClr val="bg1"/>
                </a:solidFill>
                <a:latin typeface="微软雅黑" panose="020B0503020204020204" pitchFamily="34" charset="-122"/>
                <a:ea typeface="微软雅黑" panose="020B0503020204020204" pitchFamily="34" charset="-122"/>
              </a:rPr>
              <a:t>存储器</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0308" y="85447"/>
            <a:ext cx="1754654" cy="584885"/>
          </a:xfrm>
          <a:prstGeom prst="rect">
            <a:avLst/>
          </a:prstGeom>
        </p:spPr>
      </p:pic>
      <p:pic>
        <p:nvPicPr>
          <p:cNvPr id="7" name="Picture 2" descr="D:\嵌入式系统软件设计\b02-01a.jpg"/>
          <p:cNvPicPr>
            <a:picLocks noChangeAspect="1" noChangeArrowheads="1"/>
          </p:cNvPicPr>
          <p:nvPr/>
        </p:nvPicPr>
        <p:blipFill>
          <a:blip r:embed="rId3" cstate="print"/>
          <a:srcRect/>
          <a:stretch>
            <a:fillRect/>
          </a:stretch>
        </p:blipFill>
        <p:spPr bwMode="auto">
          <a:xfrm>
            <a:off x="1968887" y="1806659"/>
            <a:ext cx="8186737" cy="3794125"/>
          </a:xfrm>
          <a:prstGeom prst="rect">
            <a:avLst/>
          </a:prstGeom>
          <a:noFill/>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42937" y="1"/>
            <a:ext cx="8171234" cy="739302"/>
          </a:xfrm>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2.5 </a:t>
            </a:r>
            <a:r>
              <a:rPr lang="zh-CN" altLang="en-US" sz="2800" b="1" dirty="0">
                <a:solidFill>
                  <a:schemeClr val="bg1"/>
                </a:solidFill>
                <a:latin typeface="微软雅黑" panose="020B0503020204020204" pitchFamily="34" charset="-122"/>
                <a:ea typeface="微软雅黑" panose="020B0503020204020204" pitchFamily="34" charset="-122"/>
              </a:rPr>
              <a:t>存储器</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0308" y="85447"/>
            <a:ext cx="1754654" cy="584885"/>
          </a:xfrm>
          <a:prstGeom prst="rect">
            <a:avLst/>
          </a:prstGeom>
        </p:spPr>
      </p:pic>
      <p:pic>
        <p:nvPicPr>
          <p:cNvPr id="6" name="Picture 2" descr="D:\嵌入式系统软件设计\b02-01b.jpg"/>
          <p:cNvPicPr>
            <a:picLocks noChangeAspect="1" noChangeArrowheads="1"/>
          </p:cNvPicPr>
          <p:nvPr/>
        </p:nvPicPr>
        <p:blipFill>
          <a:blip r:embed="rId3" cstate="print"/>
          <a:srcRect/>
          <a:stretch>
            <a:fillRect/>
          </a:stretch>
        </p:blipFill>
        <p:spPr bwMode="auto">
          <a:xfrm>
            <a:off x="2012049" y="915515"/>
            <a:ext cx="8066087" cy="5707063"/>
          </a:xfrm>
          <a:prstGeom prst="rect">
            <a:avLst/>
          </a:prstGeom>
          <a:noFill/>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42937" y="1"/>
            <a:ext cx="8171234" cy="739302"/>
          </a:xfrm>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2.5 </a:t>
            </a:r>
            <a:r>
              <a:rPr lang="zh-CN" altLang="en-US" sz="2800" b="1" dirty="0">
                <a:solidFill>
                  <a:schemeClr val="bg1"/>
                </a:solidFill>
                <a:latin typeface="微软雅黑" panose="020B0503020204020204" pitchFamily="34" charset="-122"/>
                <a:ea typeface="微软雅黑" panose="020B0503020204020204" pitchFamily="34" charset="-122"/>
              </a:rPr>
              <a:t>存储器</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0308" y="85447"/>
            <a:ext cx="1754654" cy="584885"/>
          </a:xfrm>
          <a:prstGeom prst="rect">
            <a:avLst/>
          </a:prstGeom>
        </p:spPr>
      </p:pic>
      <p:sp>
        <p:nvSpPr>
          <p:cNvPr id="9" name="矩形 8"/>
          <p:cNvSpPr/>
          <p:nvPr/>
        </p:nvSpPr>
        <p:spPr>
          <a:xfrm>
            <a:off x="642688" y="1066862"/>
            <a:ext cx="3935693" cy="461665"/>
          </a:xfrm>
          <a:prstGeom prst="rect">
            <a:avLst/>
          </a:prstGeom>
        </p:spPr>
        <p:txBody>
          <a:bodyPr wrap="none">
            <a:spAutoFit/>
          </a:bodyPr>
          <a:lstStyle/>
          <a:p>
            <a:r>
              <a:rPr lang="en-US" altLang="zh-CN" sz="2400" b="1" dirty="0">
                <a:solidFill>
                  <a:srgbClr val="00B0F0"/>
                </a:solidFill>
                <a:latin typeface="微软雅黑" panose="020B0503020204020204" pitchFamily="34" charset="-122"/>
                <a:ea typeface="微软雅黑" panose="020B0503020204020204" pitchFamily="34" charset="-122"/>
              </a:rPr>
              <a:t>2.5.2 </a:t>
            </a:r>
            <a:r>
              <a:rPr lang="zh-CN" altLang="en-US" sz="2400" b="1" dirty="0">
                <a:solidFill>
                  <a:srgbClr val="00B0F0"/>
                </a:solidFill>
                <a:latin typeface="微软雅黑" panose="020B0503020204020204" pitchFamily="34" charset="-122"/>
                <a:ea typeface="微软雅黑" panose="020B0503020204020204" pitchFamily="34" charset="-122"/>
              </a:rPr>
              <a:t>随机访问存储器</a:t>
            </a:r>
            <a:r>
              <a:rPr lang="en-US" altLang="zh-CN" sz="2400" b="1" dirty="0">
                <a:solidFill>
                  <a:srgbClr val="00B0F0"/>
                </a:solidFill>
                <a:latin typeface="微软雅黑" panose="020B0503020204020204" pitchFamily="34" charset="-122"/>
                <a:ea typeface="微软雅黑" panose="020B0503020204020204" pitchFamily="34" charset="-122"/>
              </a:rPr>
              <a:t>RAM</a:t>
            </a:r>
            <a:endParaRPr lang="zh-CN" altLang="en-US" sz="2400" b="1" dirty="0">
              <a:solidFill>
                <a:srgbClr val="00B0F0"/>
              </a:solidFill>
              <a:latin typeface="微软雅黑" panose="020B0503020204020204" pitchFamily="34" charset="-122"/>
              <a:ea typeface="微软雅黑" panose="020B0503020204020204" pitchFamily="34" charset="-122"/>
            </a:endParaRPr>
          </a:p>
        </p:txBody>
      </p:sp>
      <p:sp>
        <p:nvSpPr>
          <p:cNvPr id="7" name="Text Box 10"/>
          <p:cNvSpPr txBox="1">
            <a:spLocks noChangeArrowheads="1"/>
          </p:cNvSpPr>
          <p:nvPr/>
        </p:nvSpPr>
        <p:spPr bwMode="auto">
          <a:xfrm>
            <a:off x="642688" y="1609367"/>
            <a:ext cx="10519582" cy="830997"/>
          </a:xfrm>
          <a:prstGeom prst="rect">
            <a:avLst/>
          </a:prstGeom>
          <a:noFill/>
          <a:ln w="9525">
            <a:noFill/>
            <a:miter lim="800000"/>
          </a:ln>
          <a:effectLst/>
        </p:spPr>
        <p:txBody>
          <a:bodyPr wrap="square">
            <a:spAutoFit/>
          </a:bodyPr>
          <a:lstStyle/>
          <a:p>
            <a:pPr>
              <a:spcBef>
                <a:spcPct val="50000"/>
              </a:spcBef>
            </a:pPr>
            <a:r>
              <a:rPr lang="en-US" altLang="zh-CN" sz="2400" dirty="0">
                <a:solidFill>
                  <a:srgbClr val="00B0F0"/>
                </a:solidFill>
                <a:latin typeface="微软雅黑" panose="020B0503020204020204" pitchFamily="34" charset="-122"/>
                <a:ea typeface="微软雅黑" panose="020B0503020204020204" pitchFamily="34" charset="-122"/>
              </a:rPr>
              <a:t>1</a:t>
            </a:r>
            <a:r>
              <a:rPr lang="zh-CN" altLang="en-US" sz="2400" dirty="0">
                <a:solidFill>
                  <a:srgbClr val="00B0F0"/>
                </a:solidFill>
                <a:latin typeface="微软雅黑" panose="020B0503020204020204" pitchFamily="34" charset="-122"/>
                <a:ea typeface="微软雅黑" panose="020B0503020204020204" pitchFamily="34" charset="-122"/>
              </a:rPr>
              <a:t>、</a:t>
            </a:r>
            <a:r>
              <a:rPr lang="en-US" altLang="zh-CN" sz="2400" dirty="0">
                <a:solidFill>
                  <a:srgbClr val="00B0F0"/>
                </a:solidFill>
                <a:latin typeface="微软雅黑" panose="020B0503020204020204" pitchFamily="34" charset="-122"/>
                <a:ea typeface="微软雅黑" panose="020B0503020204020204" pitchFamily="34" charset="-122"/>
              </a:rPr>
              <a:t>RAM</a:t>
            </a:r>
            <a:r>
              <a:rPr lang="zh-CN" altLang="en-US" sz="2400" dirty="0">
                <a:solidFill>
                  <a:srgbClr val="00B0F0"/>
                </a:solidFill>
                <a:latin typeface="微软雅黑" panose="020B0503020204020204" pitchFamily="34" charset="-122"/>
                <a:ea typeface="微软雅黑" panose="020B0503020204020204" pitchFamily="34" charset="-122"/>
              </a:rPr>
              <a:t>的</a:t>
            </a:r>
            <a:r>
              <a:rPr lang="zh-CN" altLang="en-US" sz="2400" dirty="0" smtClean="0">
                <a:solidFill>
                  <a:srgbClr val="00B0F0"/>
                </a:solidFill>
                <a:latin typeface="微软雅黑" panose="020B0503020204020204" pitchFamily="34" charset="-122"/>
                <a:ea typeface="微软雅黑" panose="020B0503020204020204" pitchFamily="34" charset="-122"/>
              </a:rPr>
              <a:t>作用</a:t>
            </a:r>
            <a:endParaRPr lang="en-US" altLang="zh-CN" sz="2400" dirty="0" smtClean="0">
              <a:solidFill>
                <a:srgbClr val="00B0F0"/>
              </a:solidFill>
              <a:latin typeface="微软雅黑" panose="020B0503020204020204" pitchFamily="34" charset="-122"/>
              <a:ea typeface="微软雅黑" panose="020B0503020204020204" pitchFamily="34" charset="-122"/>
            </a:endParaRPr>
          </a:p>
          <a:p>
            <a:pPr>
              <a:spcBef>
                <a:spcPct val="20000"/>
              </a:spcBef>
            </a:pPr>
            <a:r>
              <a:rPr lang="en-US" altLang="zh-CN" sz="2000" dirty="0">
                <a:solidFill>
                  <a:srgbClr val="FF3300"/>
                </a:solidFill>
                <a:latin typeface="微软雅黑" panose="020B0503020204020204" pitchFamily="34" charset="-122"/>
                <a:ea typeface="微软雅黑" panose="020B0503020204020204" pitchFamily="34" charset="-122"/>
              </a:rPr>
              <a:t>RAM</a:t>
            </a:r>
            <a:r>
              <a:rPr lang="zh-CN" altLang="en-US" sz="2000" dirty="0">
                <a:solidFill>
                  <a:schemeClr val="bg1"/>
                </a:solidFill>
                <a:latin typeface="微软雅黑" panose="020B0503020204020204" pitchFamily="34" charset="-122"/>
                <a:ea typeface="微软雅黑" panose="020B0503020204020204" pitchFamily="34" charset="-122"/>
              </a:rPr>
              <a:t>主要是用于存储系统工作时所需要的数据、变量等</a:t>
            </a:r>
            <a:r>
              <a:rPr lang="zh-CN" altLang="en-US" sz="2000" dirty="0" smtClean="0">
                <a:solidFill>
                  <a:schemeClr val="bg1"/>
                </a:solidFill>
                <a:latin typeface="微软雅黑" panose="020B0503020204020204" pitchFamily="34" charset="-122"/>
                <a:ea typeface="微软雅黑" panose="020B0503020204020204" pitchFamily="34" charset="-122"/>
              </a:rPr>
              <a:t>。</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8" name="Text Box 10"/>
          <p:cNvSpPr txBox="1">
            <a:spLocks noChangeArrowheads="1"/>
          </p:cNvSpPr>
          <p:nvPr/>
        </p:nvSpPr>
        <p:spPr bwMode="auto">
          <a:xfrm>
            <a:off x="642688" y="2671543"/>
            <a:ext cx="10519582" cy="1569660"/>
          </a:xfrm>
          <a:prstGeom prst="rect">
            <a:avLst/>
          </a:prstGeom>
          <a:noFill/>
          <a:ln w="9525">
            <a:noFill/>
            <a:miter lim="800000"/>
          </a:ln>
          <a:effectLst/>
        </p:spPr>
        <p:txBody>
          <a:bodyPr wrap="square">
            <a:spAutoFit/>
          </a:bodyPr>
          <a:lstStyle/>
          <a:p>
            <a:pPr>
              <a:spcBef>
                <a:spcPct val="50000"/>
              </a:spcBef>
            </a:pPr>
            <a:r>
              <a:rPr lang="en-US" altLang="zh-CN" sz="2400" dirty="0">
                <a:solidFill>
                  <a:srgbClr val="00B0F0"/>
                </a:solidFill>
                <a:latin typeface="微软雅黑" panose="020B0503020204020204" pitchFamily="34" charset="-122"/>
                <a:ea typeface="微软雅黑" panose="020B0503020204020204" pitchFamily="34" charset="-122"/>
              </a:rPr>
              <a:t>2</a:t>
            </a:r>
            <a:r>
              <a:rPr lang="zh-CN" altLang="en-US" sz="2400" dirty="0">
                <a:solidFill>
                  <a:srgbClr val="00B0F0"/>
                </a:solidFill>
                <a:latin typeface="微软雅黑" panose="020B0503020204020204" pitchFamily="34" charset="-122"/>
                <a:ea typeface="微软雅黑" panose="020B0503020204020204" pitchFamily="34" charset="-122"/>
              </a:rPr>
              <a:t>、</a:t>
            </a:r>
            <a:r>
              <a:rPr lang="en-US" altLang="zh-CN" sz="2400" dirty="0">
                <a:solidFill>
                  <a:srgbClr val="00B0F0"/>
                </a:solidFill>
                <a:latin typeface="微软雅黑" panose="020B0503020204020204" pitchFamily="34" charset="-122"/>
                <a:ea typeface="微软雅黑" panose="020B0503020204020204" pitchFamily="34" charset="-122"/>
              </a:rPr>
              <a:t>RAM</a:t>
            </a:r>
            <a:r>
              <a:rPr lang="zh-CN" altLang="en-US" sz="2400" dirty="0">
                <a:solidFill>
                  <a:srgbClr val="00B0F0"/>
                </a:solidFill>
                <a:latin typeface="微软雅黑" panose="020B0503020204020204" pitchFamily="34" charset="-122"/>
                <a:ea typeface="微软雅黑" panose="020B0503020204020204" pitchFamily="34" charset="-122"/>
              </a:rPr>
              <a:t>的特性</a:t>
            </a:r>
            <a:endParaRPr lang="zh-CN" altLang="en-US" sz="2400" dirty="0">
              <a:solidFill>
                <a:srgbClr val="00B0F0"/>
              </a:solidFill>
              <a:latin typeface="微软雅黑" panose="020B0503020204020204" pitchFamily="34" charset="-122"/>
              <a:ea typeface="微软雅黑" panose="020B0503020204020204" pitchFamily="34" charset="-122"/>
            </a:endParaRPr>
          </a:p>
          <a:p>
            <a:pPr>
              <a:spcBef>
                <a:spcPct val="20000"/>
              </a:spcBef>
            </a:pPr>
            <a:r>
              <a:rPr lang="en-US" altLang="zh-CN" sz="2000" dirty="0">
                <a:solidFill>
                  <a:schemeClr val="bg1"/>
                </a:solidFill>
                <a:latin typeface="微软雅黑" panose="020B0503020204020204" pitchFamily="34" charset="-122"/>
                <a:ea typeface="微软雅黑" panose="020B0503020204020204" pitchFamily="34" charset="-122"/>
              </a:rPr>
              <a:t>1</a:t>
            </a:r>
            <a:r>
              <a:rPr lang="zh-CN" altLang="en-US" sz="2000" dirty="0">
                <a:solidFill>
                  <a:schemeClr val="bg1"/>
                </a:solidFill>
                <a:latin typeface="微软雅黑" panose="020B0503020204020204" pitchFamily="34" charset="-122"/>
                <a:ea typeface="微软雅黑" panose="020B0503020204020204" pitchFamily="34" charset="-122"/>
              </a:rPr>
              <a:t>）微处理器可从（向）</a:t>
            </a:r>
            <a:r>
              <a:rPr lang="en-US" altLang="zh-CN" sz="2000" dirty="0">
                <a:solidFill>
                  <a:schemeClr val="bg1"/>
                </a:solidFill>
                <a:latin typeface="微软雅黑" panose="020B0503020204020204" pitchFamily="34" charset="-122"/>
                <a:ea typeface="微软雅黑" panose="020B0503020204020204" pitchFamily="34" charset="-122"/>
              </a:rPr>
              <a:t>RAM</a:t>
            </a:r>
            <a:r>
              <a:rPr lang="zh-CN" altLang="en-US" sz="2000" dirty="0">
                <a:solidFill>
                  <a:schemeClr val="bg1"/>
                </a:solidFill>
                <a:latin typeface="微软雅黑" panose="020B0503020204020204" pitchFamily="34" charset="-122"/>
                <a:ea typeface="微软雅黑" panose="020B0503020204020204" pitchFamily="34" charset="-122"/>
              </a:rPr>
              <a:t>中快速读（写）数据；</a:t>
            </a:r>
            <a:endParaRPr lang="zh-CN" altLang="en-US" sz="2000" dirty="0">
              <a:solidFill>
                <a:schemeClr val="bg1"/>
              </a:solidFill>
              <a:latin typeface="微软雅黑" panose="020B0503020204020204" pitchFamily="34" charset="-122"/>
              <a:ea typeface="微软雅黑" panose="020B0503020204020204" pitchFamily="34" charset="-122"/>
            </a:endParaRPr>
          </a:p>
          <a:p>
            <a:pPr>
              <a:spcBef>
                <a:spcPct val="20000"/>
              </a:spcBef>
            </a:pPr>
            <a:r>
              <a:rPr lang="en-US" altLang="zh-CN" sz="2000" dirty="0">
                <a:solidFill>
                  <a:schemeClr val="bg1"/>
                </a:solidFill>
                <a:latin typeface="微软雅黑" panose="020B0503020204020204" pitchFamily="34" charset="-122"/>
                <a:ea typeface="微软雅黑" panose="020B0503020204020204" pitchFamily="34" charset="-122"/>
              </a:rPr>
              <a:t>2</a:t>
            </a:r>
            <a:r>
              <a:rPr lang="zh-CN" altLang="en-US" sz="2000" dirty="0">
                <a:solidFill>
                  <a:schemeClr val="bg1"/>
                </a:solidFill>
                <a:latin typeface="微软雅黑" panose="020B0503020204020204" pitchFamily="34" charset="-122"/>
                <a:ea typeface="微软雅黑" panose="020B0503020204020204" pitchFamily="34" charset="-122"/>
              </a:rPr>
              <a:t>）数据可随时更改；</a:t>
            </a:r>
            <a:endParaRPr lang="zh-CN" altLang="en-US" sz="2000" dirty="0">
              <a:solidFill>
                <a:schemeClr val="bg1"/>
              </a:solidFill>
              <a:latin typeface="微软雅黑" panose="020B0503020204020204" pitchFamily="34" charset="-122"/>
              <a:ea typeface="微软雅黑" panose="020B0503020204020204" pitchFamily="34" charset="-122"/>
            </a:endParaRPr>
          </a:p>
          <a:p>
            <a:pPr>
              <a:spcBef>
                <a:spcPct val="20000"/>
              </a:spcBef>
            </a:pPr>
            <a:r>
              <a:rPr lang="en-US" altLang="zh-CN" sz="2000" dirty="0">
                <a:solidFill>
                  <a:schemeClr val="bg1"/>
                </a:solidFill>
                <a:latin typeface="微软雅黑" panose="020B0503020204020204" pitchFamily="34" charset="-122"/>
                <a:ea typeface="微软雅黑" panose="020B0503020204020204" pitchFamily="34" charset="-122"/>
              </a:rPr>
              <a:t>3</a:t>
            </a:r>
            <a:r>
              <a:rPr lang="zh-CN" altLang="en-US" sz="2000" dirty="0">
                <a:solidFill>
                  <a:schemeClr val="bg1"/>
                </a:solidFill>
                <a:latin typeface="微软雅黑" panose="020B0503020204020204" pitchFamily="34" charset="-122"/>
                <a:ea typeface="微软雅黑" panose="020B0503020204020204" pitchFamily="34" charset="-122"/>
              </a:rPr>
              <a:t>）没有掉电保护功能</a:t>
            </a:r>
            <a:r>
              <a:rPr lang="zh-CN" altLang="en-US" sz="2000" dirty="0" smtClean="0">
                <a:solidFill>
                  <a:schemeClr val="bg1"/>
                </a:solidFill>
                <a:latin typeface="微软雅黑" panose="020B0503020204020204" pitchFamily="34" charset="-122"/>
                <a:ea typeface="微软雅黑" panose="020B0503020204020204" pitchFamily="34" charset="-122"/>
              </a:rPr>
              <a:t>。</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 name="Text Box 10"/>
          <p:cNvSpPr txBox="1">
            <a:spLocks noChangeArrowheads="1"/>
          </p:cNvSpPr>
          <p:nvPr/>
        </p:nvSpPr>
        <p:spPr bwMode="auto">
          <a:xfrm>
            <a:off x="642688" y="4472383"/>
            <a:ext cx="10519582" cy="1938992"/>
          </a:xfrm>
          <a:prstGeom prst="rect">
            <a:avLst/>
          </a:prstGeom>
          <a:noFill/>
          <a:ln w="9525">
            <a:noFill/>
            <a:miter lim="800000"/>
          </a:ln>
          <a:effectLst/>
        </p:spPr>
        <p:txBody>
          <a:bodyPr wrap="square">
            <a:spAutoFit/>
          </a:bodyPr>
          <a:lstStyle/>
          <a:p>
            <a:pPr>
              <a:spcBef>
                <a:spcPct val="50000"/>
              </a:spcBef>
            </a:pPr>
            <a:r>
              <a:rPr lang="en-US" altLang="zh-CN" sz="2400" dirty="0">
                <a:solidFill>
                  <a:srgbClr val="00B0F0"/>
                </a:solidFill>
                <a:latin typeface="微软雅黑" panose="020B0503020204020204" pitchFamily="34" charset="-122"/>
                <a:ea typeface="微软雅黑" panose="020B0503020204020204" pitchFamily="34" charset="-122"/>
              </a:rPr>
              <a:t>3</a:t>
            </a:r>
            <a:r>
              <a:rPr lang="zh-CN" altLang="en-US" sz="2400" dirty="0">
                <a:solidFill>
                  <a:srgbClr val="00B0F0"/>
                </a:solidFill>
                <a:latin typeface="微软雅黑" panose="020B0503020204020204" pitchFamily="34" charset="-122"/>
                <a:ea typeface="微软雅黑" panose="020B0503020204020204" pitchFamily="34" charset="-122"/>
              </a:rPr>
              <a:t>、</a:t>
            </a:r>
            <a:r>
              <a:rPr lang="en-US" altLang="zh-CN" sz="2400" dirty="0">
                <a:solidFill>
                  <a:srgbClr val="00B0F0"/>
                </a:solidFill>
                <a:latin typeface="微软雅黑" panose="020B0503020204020204" pitchFamily="34" charset="-122"/>
                <a:ea typeface="微软雅黑" panose="020B0503020204020204" pitchFamily="34" charset="-122"/>
              </a:rPr>
              <a:t>RAM</a:t>
            </a:r>
            <a:r>
              <a:rPr lang="zh-CN" altLang="en-US" sz="2400" dirty="0">
                <a:solidFill>
                  <a:srgbClr val="00B0F0"/>
                </a:solidFill>
                <a:latin typeface="微软雅黑" panose="020B0503020204020204" pitchFamily="34" charset="-122"/>
                <a:ea typeface="微软雅黑" panose="020B0503020204020204" pitchFamily="34" charset="-122"/>
              </a:rPr>
              <a:t>的</a:t>
            </a:r>
            <a:r>
              <a:rPr lang="zh-CN" altLang="en-US" sz="2400" dirty="0" smtClean="0">
                <a:solidFill>
                  <a:srgbClr val="00B0F0"/>
                </a:solidFill>
                <a:latin typeface="微软雅黑" panose="020B0503020204020204" pitchFamily="34" charset="-122"/>
                <a:ea typeface="微软雅黑" panose="020B0503020204020204" pitchFamily="34" charset="-122"/>
              </a:rPr>
              <a:t>分类</a:t>
            </a:r>
            <a:endParaRPr lang="zh-CN" altLang="en-US" sz="2400" dirty="0" smtClean="0">
              <a:solidFill>
                <a:srgbClr val="00B0F0"/>
              </a:solidFill>
              <a:latin typeface="微软雅黑" panose="020B0503020204020204" pitchFamily="34" charset="-122"/>
              <a:ea typeface="微软雅黑" panose="020B0503020204020204" pitchFamily="34" charset="-122"/>
            </a:endParaRPr>
          </a:p>
          <a:p>
            <a:pPr>
              <a:spcBef>
                <a:spcPct val="20000"/>
              </a:spcBef>
            </a:pPr>
            <a:r>
              <a:rPr lang="en-US" altLang="zh-CN" sz="2000" dirty="0">
                <a:solidFill>
                  <a:schemeClr val="bg1"/>
                </a:solidFill>
                <a:latin typeface="微软雅黑" panose="020B0503020204020204" pitchFamily="34" charset="-122"/>
                <a:ea typeface="微软雅黑" panose="020B0503020204020204" pitchFamily="34" charset="-122"/>
              </a:rPr>
              <a:t>RAM</a:t>
            </a:r>
            <a:r>
              <a:rPr lang="zh-CN" altLang="en-US" sz="2000" dirty="0">
                <a:solidFill>
                  <a:schemeClr val="bg1"/>
                </a:solidFill>
                <a:latin typeface="微软雅黑" panose="020B0503020204020204" pitchFamily="34" charset="-122"/>
                <a:ea typeface="微软雅黑" panose="020B0503020204020204" pitchFamily="34" charset="-122"/>
              </a:rPr>
              <a:t>分为</a:t>
            </a:r>
            <a:r>
              <a:rPr lang="zh-CN" altLang="en-US" sz="2000" dirty="0">
                <a:solidFill>
                  <a:srgbClr val="FF3300"/>
                </a:solidFill>
                <a:latin typeface="微软雅黑" panose="020B0503020204020204" pitchFamily="34" charset="-122"/>
                <a:ea typeface="微软雅黑" panose="020B0503020204020204" pitchFamily="34" charset="-122"/>
              </a:rPr>
              <a:t>静态</a:t>
            </a:r>
            <a:r>
              <a:rPr lang="en-US" altLang="zh-CN" sz="2000" dirty="0">
                <a:solidFill>
                  <a:srgbClr val="FF3300"/>
                </a:solidFill>
                <a:latin typeface="微软雅黑" panose="020B0503020204020204" pitchFamily="34" charset="-122"/>
                <a:ea typeface="微软雅黑" panose="020B0503020204020204" pitchFamily="34" charset="-122"/>
              </a:rPr>
              <a:t>RAM</a:t>
            </a:r>
            <a:r>
              <a:rPr lang="zh-CN" altLang="en-US" sz="2000" dirty="0">
                <a:solidFill>
                  <a:srgbClr val="FF3300"/>
                </a:solidFill>
                <a:latin typeface="微软雅黑" panose="020B0503020204020204" pitchFamily="34" charset="-122"/>
                <a:ea typeface="微软雅黑" panose="020B0503020204020204" pitchFamily="34" charset="-122"/>
              </a:rPr>
              <a:t>（</a:t>
            </a:r>
            <a:r>
              <a:rPr lang="en-US" altLang="zh-CN" sz="2000" dirty="0">
                <a:solidFill>
                  <a:srgbClr val="FF3300"/>
                </a:solidFill>
                <a:latin typeface="微软雅黑" panose="020B0503020204020204" pitchFamily="34" charset="-122"/>
                <a:ea typeface="微软雅黑" panose="020B0503020204020204" pitchFamily="34" charset="-122"/>
              </a:rPr>
              <a:t>SRAM</a:t>
            </a:r>
            <a:r>
              <a:rPr lang="zh-CN" altLang="en-US" sz="2000" dirty="0">
                <a:solidFill>
                  <a:srgbClr val="FF3300"/>
                </a:solidFill>
                <a:latin typeface="微软雅黑" panose="020B0503020204020204" pitchFamily="34" charset="-122"/>
                <a:ea typeface="微软雅黑" panose="020B0503020204020204" pitchFamily="34" charset="-122"/>
              </a:rPr>
              <a:t>）和动态</a:t>
            </a:r>
            <a:r>
              <a:rPr lang="en-US" altLang="zh-CN" sz="2000" dirty="0">
                <a:solidFill>
                  <a:srgbClr val="FF3300"/>
                </a:solidFill>
                <a:latin typeface="微软雅黑" panose="020B0503020204020204" pitchFamily="34" charset="-122"/>
                <a:ea typeface="微软雅黑" panose="020B0503020204020204" pitchFamily="34" charset="-122"/>
              </a:rPr>
              <a:t>RAM</a:t>
            </a:r>
            <a:r>
              <a:rPr lang="zh-CN" altLang="en-US" sz="2000" dirty="0">
                <a:solidFill>
                  <a:srgbClr val="FF3300"/>
                </a:solidFill>
                <a:latin typeface="微软雅黑" panose="020B0503020204020204" pitchFamily="34" charset="-122"/>
                <a:ea typeface="微软雅黑" panose="020B0503020204020204" pitchFamily="34" charset="-122"/>
              </a:rPr>
              <a:t>（</a:t>
            </a:r>
            <a:r>
              <a:rPr lang="en-US" altLang="zh-CN" sz="2000" dirty="0">
                <a:solidFill>
                  <a:srgbClr val="FF3300"/>
                </a:solidFill>
                <a:latin typeface="微软雅黑" panose="020B0503020204020204" pitchFamily="34" charset="-122"/>
                <a:ea typeface="微软雅黑" panose="020B0503020204020204" pitchFamily="34" charset="-122"/>
              </a:rPr>
              <a:t>DRAM</a:t>
            </a:r>
            <a:r>
              <a:rPr lang="zh-CN" altLang="en-US" sz="2000" dirty="0" smtClean="0">
                <a:solidFill>
                  <a:srgbClr val="FF3300"/>
                </a:solidFill>
                <a:latin typeface="微软雅黑" panose="020B0503020204020204" pitchFamily="34" charset="-122"/>
                <a:ea typeface="微软雅黑" panose="020B0503020204020204" pitchFamily="34" charset="-122"/>
              </a:rPr>
              <a:t>）</a:t>
            </a:r>
            <a:endParaRPr lang="en-US" altLang="zh-CN" sz="2000" dirty="0" smtClean="0">
              <a:solidFill>
                <a:srgbClr val="FF3300"/>
              </a:solidFill>
              <a:latin typeface="微软雅黑" panose="020B0503020204020204" pitchFamily="34" charset="-122"/>
              <a:ea typeface="微软雅黑" panose="020B0503020204020204" pitchFamily="34" charset="-122"/>
            </a:endParaRPr>
          </a:p>
          <a:p>
            <a:pPr>
              <a:spcBef>
                <a:spcPct val="20000"/>
              </a:spcBef>
            </a:pPr>
            <a:r>
              <a:rPr lang="zh-CN" altLang="en-US" sz="2000" dirty="0" smtClean="0">
                <a:solidFill>
                  <a:schemeClr val="bg1"/>
                </a:solidFill>
                <a:latin typeface="微软雅黑" panose="020B0503020204020204" pitchFamily="34" charset="-122"/>
                <a:ea typeface="微软雅黑" panose="020B0503020204020204" pitchFamily="34" charset="-122"/>
              </a:rPr>
              <a:t>两者</a:t>
            </a:r>
            <a:r>
              <a:rPr lang="zh-CN" altLang="en-US" sz="2000" dirty="0">
                <a:solidFill>
                  <a:schemeClr val="bg1"/>
                </a:solidFill>
                <a:latin typeface="微软雅黑" panose="020B0503020204020204" pitchFamily="34" charset="-122"/>
                <a:ea typeface="微软雅黑" panose="020B0503020204020204" pitchFamily="34" charset="-122"/>
              </a:rPr>
              <a:t>相比，其特点是：</a:t>
            </a:r>
            <a:endParaRPr lang="zh-CN" altLang="en-US" sz="2000" dirty="0">
              <a:solidFill>
                <a:schemeClr val="bg1"/>
              </a:solidFill>
              <a:latin typeface="微软雅黑" panose="020B0503020204020204" pitchFamily="34" charset="-122"/>
              <a:ea typeface="微软雅黑" panose="020B0503020204020204" pitchFamily="34" charset="-122"/>
            </a:endParaRPr>
          </a:p>
          <a:p>
            <a:pPr>
              <a:spcBef>
                <a:spcPct val="20000"/>
              </a:spcBef>
            </a:pPr>
            <a:r>
              <a:rPr lang="en-US" altLang="zh-CN" sz="2000" dirty="0">
                <a:solidFill>
                  <a:srgbClr val="FF3300"/>
                </a:solidFill>
                <a:latin typeface="微软雅黑" panose="020B0503020204020204" pitchFamily="34" charset="-122"/>
                <a:ea typeface="微软雅黑" panose="020B0503020204020204" pitchFamily="34" charset="-122"/>
              </a:rPr>
              <a:t>SRAM</a:t>
            </a:r>
            <a:r>
              <a:rPr lang="zh-CN" altLang="en-US" sz="2000" dirty="0">
                <a:solidFill>
                  <a:srgbClr val="FF3300"/>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速度快、耗电多。</a:t>
            </a:r>
            <a:endParaRPr lang="zh-CN" altLang="en-US" sz="2000" dirty="0">
              <a:solidFill>
                <a:schemeClr val="bg1"/>
              </a:solidFill>
              <a:latin typeface="微软雅黑" panose="020B0503020204020204" pitchFamily="34" charset="-122"/>
              <a:ea typeface="微软雅黑" panose="020B0503020204020204" pitchFamily="34" charset="-122"/>
            </a:endParaRPr>
          </a:p>
          <a:p>
            <a:pPr>
              <a:spcBef>
                <a:spcPct val="20000"/>
              </a:spcBef>
            </a:pPr>
            <a:r>
              <a:rPr lang="en-US" altLang="zh-CN" sz="2000" dirty="0">
                <a:solidFill>
                  <a:srgbClr val="FF3300"/>
                </a:solidFill>
                <a:latin typeface="微软雅黑" panose="020B0503020204020204" pitchFamily="34" charset="-122"/>
                <a:ea typeface="微软雅黑" panose="020B0503020204020204" pitchFamily="34" charset="-122"/>
              </a:rPr>
              <a:t>DRAM</a:t>
            </a:r>
            <a:r>
              <a:rPr lang="zh-CN" altLang="en-US" sz="2000" dirty="0">
                <a:solidFill>
                  <a:srgbClr val="FF3300"/>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存储密度高，需要动态刷新。</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42937" y="1"/>
            <a:ext cx="8171234" cy="739302"/>
          </a:xfrm>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2.1 </a:t>
            </a:r>
            <a:r>
              <a:rPr lang="zh-CN" altLang="en-US" sz="2800" b="1" dirty="0" smtClean="0">
                <a:solidFill>
                  <a:schemeClr val="bg1"/>
                </a:solidFill>
                <a:latin typeface="微软雅黑" panose="020B0503020204020204" pitchFamily="34" charset="-122"/>
                <a:ea typeface="微软雅黑" panose="020B0503020204020204" pitchFamily="34" charset="-122"/>
              </a:rPr>
              <a:t>术语</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0308" y="85447"/>
            <a:ext cx="1754654" cy="584885"/>
          </a:xfrm>
          <a:prstGeom prst="rect">
            <a:avLst/>
          </a:prstGeom>
        </p:spPr>
      </p:pic>
      <p:sp>
        <p:nvSpPr>
          <p:cNvPr id="9" name="Text Box 5"/>
          <p:cNvSpPr txBox="1">
            <a:spLocks noChangeArrowheads="1"/>
          </p:cNvSpPr>
          <p:nvPr/>
        </p:nvSpPr>
        <p:spPr bwMode="auto">
          <a:xfrm>
            <a:off x="642689" y="1856086"/>
            <a:ext cx="4675187" cy="497957"/>
          </a:xfrm>
          <a:prstGeom prst="rect">
            <a:avLst/>
          </a:prstGeom>
          <a:noFill/>
          <a:ln w="9525">
            <a:noFill/>
            <a:miter lim="800000"/>
          </a:ln>
        </p:spPr>
        <p:txBody>
          <a:bodyPr>
            <a:spAutoFit/>
          </a:bodyPr>
          <a:lstStyle/>
          <a:p>
            <a:pPr>
              <a:lnSpc>
                <a:spcPct val="120000"/>
              </a:lnSpc>
              <a:spcBef>
                <a:spcPct val="50000"/>
              </a:spcBef>
            </a:pPr>
            <a:r>
              <a:rPr lang="en-US" altLang="zh-CN" sz="2400" dirty="0" smtClean="0">
                <a:solidFill>
                  <a:srgbClr val="00B0F0"/>
                </a:solidFill>
                <a:latin typeface="微软雅黑" panose="020B0503020204020204" pitchFamily="34" charset="-122"/>
                <a:ea typeface="微软雅黑" panose="020B0503020204020204" pitchFamily="34" charset="-122"/>
              </a:rPr>
              <a:t>3</a:t>
            </a:r>
            <a:r>
              <a:rPr lang="zh-CN" altLang="en-US" sz="2400" dirty="0" smtClean="0">
                <a:solidFill>
                  <a:srgbClr val="00B0F0"/>
                </a:solidFill>
                <a:latin typeface="微软雅黑" panose="020B0503020204020204" pitchFamily="34" charset="-122"/>
                <a:ea typeface="微软雅黑" panose="020B0503020204020204" pitchFamily="34" charset="-122"/>
              </a:rPr>
              <a:t>、</a:t>
            </a:r>
            <a:r>
              <a:rPr lang="zh-CN" altLang="en-US" sz="2400" dirty="0">
                <a:solidFill>
                  <a:srgbClr val="00B0F0"/>
                </a:solidFill>
                <a:latin typeface="微软雅黑" panose="020B0503020204020204" pitchFamily="34" charset="-122"/>
                <a:ea typeface="微软雅黑" panose="020B0503020204020204" pitchFamily="34" charset="-122"/>
              </a:rPr>
              <a:t>数据表</a:t>
            </a:r>
            <a:endParaRPr lang="zh-CN" altLang="en-US" sz="2400" dirty="0">
              <a:solidFill>
                <a:srgbClr val="00B0F0"/>
              </a:solidFill>
              <a:latin typeface="微软雅黑" panose="020B0503020204020204" pitchFamily="34" charset="-122"/>
              <a:ea typeface="微软雅黑" panose="020B0503020204020204" pitchFamily="34" charset="-122"/>
            </a:endParaRPr>
          </a:p>
        </p:txBody>
      </p:sp>
      <p:sp>
        <p:nvSpPr>
          <p:cNvPr id="13" name="矩形 12"/>
          <p:cNvSpPr/>
          <p:nvPr/>
        </p:nvSpPr>
        <p:spPr>
          <a:xfrm>
            <a:off x="642688" y="1066862"/>
            <a:ext cx="2250937" cy="461665"/>
          </a:xfrm>
          <a:prstGeom prst="rect">
            <a:avLst/>
          </a:prstGeom>
        </p:spPr>
        <p:txBody>
          <a:bodyPr wrap="none">
            <a:spAutoFit/>
          </a:bodyPr>
          <a:lstStyle/>
          <a:p>
            <a:r>
              <a:rPr lang="en-US" altLang="zh-CN" sz="2400" b="1" dirty="0">
                <a:solidFill>
                  <a:srgbClr val="00B0F0"/>
                </a:solidFill>
                <a:latin typeface="微软雅黑" panose="020B0503020204020204" pitchFamily="34" charset="-122"/>
                <a:ea typeface="微软雅黑" panose="020B0503020204020204" pitchFamily="34" charset="-122"/>
              </a:rPr>
              <a:t>2.1.1 </a:t>
            </a:r>
            <a:r>
              <a:rPr lang="zh-CN" altLang="en-US" sz="2400" b="1" dirty="0">
                <a:solidFill>
                  <a:srgbClr val="00B0F0"/>
                </a:solidFill>
                <a:latin typeface="微软雅黑" panose="020B0503020204020204" pitchFamily="34" charset="-122"/>
                <a:ea typeface="微软雅黑" panose="020B0503020204020204" pitchFamily="34" charset="-122"/>
              </a:rPr>
              <a:t>基本术语</a:t>
            </a:r>
            <a:endParaRPr lang="zh-CN" altLang="en-US" sz="2400" b="1" dirty="0">
              <a:solidFill>
                <a:srgbClr val="00B0F0"/>
              </a:solidFill>
              <a:latin typeface="微软雅黑" panose="020B0503020204020204" pitchFamily="34" charset="-122"/>
              <a:ea typeface="微软雅黑" panose="020B0503020204020204" pitchFamily="34" charset="-122"/>
            </a:endParaRPr>
          </a:p>
        </p:txBody>
      </p:sp>
      <p:sp>
        <p:nvSpPr>
          <p:cNvPr id="14" name="Text Box 5"/>
          <p:cNvSpPr txBox="1">
            <a:spLocks noChangeArrowheads="1"/>
          </p:cNvSpPr>
          <p:nvPr/>
        </p:nvSpPr>
        <p:spPr bwMode="auto">
          <a:xfrm>
            <a:off x="1109361" y="2482880"/>
            <a:ext cx="8899611" cy="3637919"/>
          </a:xfrm>
          <a:prstGeom prst="rect">
            <a:avLst/>
          </a:prstGeom>
          <a:noFill/>
          <a:ln w="9525">
            <a:noFill/>
            <a:miter lim="800000"/>
          </a:ln>
        </p:spPr>
        <p:txBody>
          <a:bodyPr wrap="square">
            <a:spAutoFit/>
          </a:bodyPr>
          <a:lstStyle/>
          <a:p>
            <a:pPr algn="l">
              <a:lnSpc>
                <a:spcPct val="120000"/>
              </a:lnSpc>
            </a:pPr>
            <a:r>
              <a:rPr lang="zh-CN" altLang="en-US" sz="2400" dirty="0" smtClean="0">
                <a:solidFill>
                  <a:schemeClr val="bg1"/>
                </a:solidFill>
                <a:latin typeface="微软雅黑" panose="020B0503020204020204" pitchFamily="34" charset="-122"/>
                <a:ea typeface="微软雅黑" panose="020B0503020204020204" pitchFamily="34" charset="-122"/>
              </a:rPr>
              <a:t>它</a:t>
            </a:r>
            <a:r>
              <a:rPr lang="zh-CN" altLang="en-US" sz="2400" dirty="0">
                <a:solidFill>
                  <a:schemeClr val="bg1"/>
                </a:solidFill>
                <a:latin typeface="微软雅黑" panose="020B0503020204020204" pitchFamily="34" charset="-122"/>
                <a:ea typeface="微软雅黑" panose="020B0503020204020204" pitchFamily="34" charset="-122"/>
              </a:rPr>
              <a:t>是芯片制造商提供的关于产品信息的文档</a:t>
            </a:r>
            <a:r>
              <a:rPr lang="zh-CN" altLang="en-US" sz="2400" dirty="0" smtClean="0">
                <a:solidFill>
                  <a:schemeClr val="bg1"/>
                </a:solidFill>
                <a:latin typeface="微软雅黑" panose="020B0503020204020204" pitchFamily="34" charset="-122"/>
                <a:ea typeface="微软雅黑" panose="020B0503020204020204" pitchFamily="34" charset="-122"/>
              </a:rPr>
              <a:t>。</a:t>
            </a:r>
            <a:endParaRPr lang="en-US" altLang="zh-CN" sz="2400" dirty="0" smtClean="0">
              <a:solidFill>
                <a:schemeClr val="bg1"/>
              </a:solidFill>
              <a:latin typeface="微软雅黑" panose="020B0503020204020204" pitchFamily="34" charset="-122"/>
              <a:ea typeface="微软雅黑" panose="020B0503020204020204" pitchFamily="34" charset="-122"/>
            </a:endParaRPr>
          </a:p>
          <a:p>
            <a:pPr algn="l">
              <a:lnSpc>
                <a:spcPct val="120000"/>
              </a:lnSpc>
            </a:pPr>
            <a:endParaRPr lang="zh-CN" altLang="en-US" sz="2400" dirty="0">
              <a:solidFill>
                <a:schemeClr val="bg1"/>
              </a:solidFill>
              <a:latin typeface="微软雅黑" panose="020B0503020204020204" pitchFamily="34" charset="-122"/>
              <a:ea typeface="微软雅黑" panose="020B0503020204020204" pitchFamily="34" charset="-122"/>
            </a:endParaRPr>
          </a:p>
          <a:p>
            <a:pPr algn="l">
              <a:lnSpc>
                <a:spcPct val="120000"/>
              </a:lnSpc>
            </a:pPr>
            <a:r>
              <a:rPr lang="zh-CN" altLang="en-US" sz="2400" dirty="0">
                <a:solidFill>
                  <a:schemeClr val="bg1"/>
                </a:solidFill>
                <a:latin typeface="微软雅黑" panose="020B0503020204020204" pitchFamily="34" charset="-122"/>
                <a:ea typeface="微软雅黑" panose="020B0503020204020204" pitchFamily="34" charset="-122"/>
              </a:rPr>
              <a:t>例如：</a:t>
            </a:r>
            <a:r>
              <a:rPr lang="en-US" altLang="zh-CN" sz="2400" dirty="0">
                <a:solidFill>
                  <a:schemeClr val="bg1"/>
                </a:solidFill>
                <a:latin typeface="微软雅黑" panose="020B0503020204020204" pitchFamily="34" charset="-122"/>
                <a:ea typeface="微软雅黑" panose="020B0503020204020204" pitchFamily="34" charset="-122"/>
              </a:rPr>
              <a:t>74</a:t>
            </a:r>
            <a:r>
              <a:rPr lang="zh-CN" altLang="en-US" sz="2400" dirty="0">
                <a:solidFill>
                  <a:schemeClr val="bg1"/>
                </a:solidFill>
                <a:latin typeface="微软雅黑" panose="020B0503020204020204" pitchFamily="34" charset="-122"/>
                <a:ea typeface="微软雅黑" panose="020B0503020204020204" pitchFamily="34" charset="-122"/>
              </a:rPr>
              <a:t>系列的小规模集成电路手册就提供有以下信息：</a:t>
            </a:r>
            <a:endParaRPr lang="zh-CN" altLang="en-US" sz="2400" dirty="0">
              <a:solidFill>
                <a:schemeClr val="bg1"/>
              </a:solidFill>
              <a:latin typeface="微软雅黑" panose="020B0503020204020204" pitchFamily="34" charset="-122"/>
              <a:ea typeface="微软雅黑" panose="020B0503020204020204" pitchFamily="34" charset="-122"/>
            </a:endParaRPr>
          </a:p>
          <a:p>
            <a:pPr algn="l">
              <a:lnSpc>
                <a:spcPct val="120000"/>
              </a:lnSpc>
            </a:pPr>
            <a:r>
              <a:rPr lang="en-US" altLang="zh-CN" sz="2400" dirty="0" smtClean="0">
                <a:solidFill>
                  <a:schemeClr val="bg1"/>
                </a:solidFill>
                <a:latin typeface="微软雅黑" panose="020B0503020204020204" pitchFamily="34" charset="-122"/>
                <a:ea typeface="微软雅黑" panose="020B0503020204020204" pitchFamily="34" charset="-122"/>
              </a:rPr>
              <a:t>1</a:t>
            </a:r>
            <a:r>
              <a:rPr lang="zh-CN" altLang="en-US" sz="2400" dirty="0">
                <a:solidFill>
                  <a:schemeClr val="bg1"/>
                </a:solidFill>
                <a:latin typeface="微软雅黑" panose="020B0503020204020204" pitchFamily="34" charset="-122"/>
                <a:ea typeface="微软雅黑" panose="020B0503020204020204" pitchFamily="34" charset="-122"/>
              </a:rPr>
              <a:t>）推荐工作条件</a:t>
            </a:r>
            <a:endParaRPr lang="zh-CN" altLang="en-US" sz="2400" dirty="0">
              <a:solidFill>
                <a:schemeClr val="bg1"/>
              </a:solidFill>
              <a:latin typeface="微软雅黑" panose="020B0503020204020204" pitchFamily="34" charset="-122"/>
              <a:ea typeface="微软雅黑" panose="020B0503020204020204" pitchFamily="34" charset="-122"/>
            </a:endParaRPr>
          </a:p>
          <a:p>
            <a:pPr algn="l">
              <a:lnSpc>
                <a:spcPct val="120000"/>
              </a:lnSpc>
            </a:pPr>
            <a:r>
              <a:rPr lang="en-US" altLang="zh-CN" sz="2400" dirty="0" smtClean="0">
                <a:solidFill>
                  <a:schemeClr val="bg1"/>
                </a:solidFill>
                <a:latin typeface="微软雅黑" panose="020B0503020204020204" pitchFamily="34" charset="-122"/>
                <a:ea typeface="微软雅黑" panose="020B0503020204020204" pitchFamily="34" charset="-122"/>
              </a:rPr>
              <a:t>2</a:t>
            </a:r>
            <a:r>
              <a:rPr lang="zh-CN" altLang="en-US" sz="2400" dirty="0">
                <a:solidFill>
                  <a:schemeClr val="bg1"/>
                </a:solidFill>
                <a:latin typeface="微软雅黑" panose="020B0503020204020204" pitchFamily="34" charset="-122"/>
                <a:ea typeface="微软雅黑" panose="020B0503020204020204" pitchFamily="34" charset="-122"/>
              </a:rPr>
              <a:t>）电特性</a:t>
            </a:r>
            <a:endParaRPr lang="zh-CN" altLang="en-US" sz="2400" dirty="0">
              <a:solidFill>
                <a:schemeClr val="bg1"/>
              </a:solidFill>
              <a:latin typeface="微软雅黑" panose="020B0503020204020204" pitchFamily="34" charset="-122"/>
              <a:ea typeface="微软雅黑" panose="020B0503020204020204" pitchFamily="34" charset="-122"/>
            </a:endParaRPr>
          </a:p>
          <a:p>
            <a:pPr algn="l">
              <a:lnSpc>
                <a:spcPct val="120000"/>
              </a:lnSpc>
            </a:pPr>
            <a:r>
              <a:rPr lang="en-US" altLang="zh-CN" sz="2400" dirty="0" smtClean="0">
                <a:solidFill>
                  <a:schemeClr val="bg1"/>
                </a:solidFill>
                <a:latin typeface="微软雅黑" panose="020B0503020204020204" pitchFamily="34" charset="-122"/>
                <a:ea typeface="微软雅黑" panose="020B0503020204020204" pitchFamily="34" charset="-122"/>
              </a:rPr>
              <a:t>3</a:t>
            </a:r>
            <a:r>
              <a:rPr lang="zh-CN" altLang="en-US" sz="2400" dirty="0">
                <a:solidFill>
                  <a:schemeClr val="bg1"/>
                </a:solidFill>
                <a:latin typeface="微软雅黑" panose="020B0503020204020204" pitchFamily="34" charset="-122"/>
                <a:ea typeface="微软雅黑" panose="020B0503020204020204" pitchFamily="34" charset="-122"/>
              </a:rPr>
              <a:t>）电源电流</a:t>
            </a:r>
            <a:endParaRPr lang="zh-CN" altLang="en-US" sz="2400" dirty="0">
              <a:solidFill>
                <a:schemeClr val="bg1"/>
              </a:solidFill>
              <a:latin typeface="微软雅黑" panose="020B0503020204020204" pitchFamily="34" charset="-122"/>
              <a:ea typeface="微软雅黑" panose="020B0503020204020204" pitchFamily="34" charset="-122"/>
            </a:endParaRPr>
          </a:p>
          <a:p>
            <a:pPr algn="l">
              <a:lnSpc>
                <a:spcPct val="120000"/>
              </a:lnSpc>
            </a:pPr>
            <a:r>
              <a:rPr lang="en-US" altLang="zh-CN" sz="2400" dirty="0" smtClean="0">
                <a:solidFill>
                  <a:schemeClr val="bg1"/>
                </a:solidFill>
                <a:latin typeface="微软雅黑" panose="020B0503020204020204" pitchFamily="34" charset="-122"/>
                <a:ea typeface="微软雅黑" panose="020B0503020204020204" pitchFamily="34" charset="-122"/>
              </a:rPr>
              <a:t>4</a:t>
            </a:r>
            <a:r>
              <a:rPr lang="zh-CN" altLang="en-US" sz="2400" dirty="0">
                <a:solidFill>
                  <a:schemeClr val="bg1"/>
                </a:solidFill>
                <a:latin typeface="微软雅黑" panose="020B0503020204020204" pitchFamily="34" charset="-122"/>
                <a:ea typeface="微软雅黑" panose="020B0503020204020204" pitchFamily="34" charset="-122"/>
              </a:rPr>
              <a:t>）开关特性</a:t>
            </a:r>
            <a:endParaRPr lang="zh-CN" altLang="en-US" sz="2400" dirty="0">
              <a:solidFill>
                <a:schemeClr val="bg1"/>
              </a:solidFill>
              <a:latin typeface="微软雅黑" panose="020B0503020204020204" pitchFamily="34" charset="-122"/>
              <a:ea typeface="微软雅黑" panose="020B0503020204020204" pitchFamily="34" charset="-122"/>
            </a:endParaRPr>
          </a:p>
          <a:p>
            <a:pPr algn="l">
              <a:lnSpc>
                <a:spcPct val="120000"/>
              </a:lnSpc>
            </a:pPr>
            <a:r>
              <a:rPr lang="en-US" altLang="zh-CN" sz="2400" dirty="0" smtClean="0">
                <a:solidFill>
                  <a:schemeClr val="bg1"/>
                </a:solidFill>
                <a:latin typeface="微软雅黑" panose="020B0503020204020204" pitchFamily="34" charset="-122"/>
                <a:ea typeface="微软雅黑" panose="020B0503020204020204" pitchFamily="34" charset="-122"/>
              </a:rPr>
              <a:t>5</a:t>
            </a:r>
            <a:r>
              <a:rPr lang="zh-CN" altLang="en-US" sz="2400" dirty="0">
                <a:solidFill>
                  <a:schemeClr val="bg1"/>
                </a:solidFill>
                <a:latin typeface="微软雅黑" panose="020B0503020204020204" pitchFamily="34" charset="-122"/>
                <a:ea typeface="微软雅黑" panose="020B0503020204020204" pitchFamily="34" charset="-122"/>
              </a:rPr>
              <a:t>）线路图</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42937" y="1"/>
            <a:ext cx="8171234" cy="739302"/>
          </a:xfrm>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2.1 </a:t>
            </a:r>
            <a:r>
              <a:rPr lang="zh-CN" altLang="en-US" sz="2800" b="1" dirty="0" smtClean="0">
                <a:solidFill>
                  <a:schemeClr val="bg1"/>
                </a:solidFill>
                <a:latin typeface="微软雅黑" panose="020B0503020204020204" pitchFamily="34" charset="-122"/>
                <a:ea typeface="微软雅黑" panose="020B0503020204020204" pitchFamily="34" charset="-122"/>
              </a:rPr>
              <a:t>术语</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0308" y="85447"/>
            <a:ext cx="1754654" cy="584885"/>
          </a:xfrm>
          <a:prstGeom prst="rect">
            <a:avLst/>
          </a:prstGeom>
        </p:spPr>
      </p:pic>
      <p:pic>
        <p:nvPicPr>
          <p:cNvPr id="7" name="Picture 2" descr="D:\嵌入式系统软件设计\推荐工作条件.jpg"/>
          <p:cNvPicPr>
            <a:picLocks noChangeAspect="1" noChangeArrowheads="1"/>
          </p:cNvPicPr>
          <p:nvPr/>
        </p:nvPicPr>
        <p:blipFill>
          <a:blip r:embed="rId3" cstate="print"/>
          <a:srcRect/>
          <a:stretch>
            <a:fillRect/>
          </a:stretch>
        </p:blipFill>
        <p:spPr bwMode="auto">
          <a:xfrm>
            <a:off x="1483198" y="2382452"/>
            <a:ext cx="9124400" cy="2601441"/>
          </a:xfrm>
          <a:prstGeom prst="rect">
            <a:avLst/>
          </a:prstGeom>
          <a:noFill/>
          <a:ln w="9525">
            <a:solidFill>
              <a:srgbClr val="0066FF"/>
            </a:solid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42937" y="1"/>
            <a:ext cx="8171234" cy="739302"/>
          </a:xfrm>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2.1 </a:t>
            </a:r>
            <a:r>
              <a:rPr lang="zh-CN" altLang="en-US" sz="2800" b="1" dirty="0" smtClean="0">
                <a:solidFill>
                  <a:schemeClr val="bg1"/>
                </a:solidFill>
                <a:latin typeface="微软雅黑" panose="020B0503020204020204" pitchFamily="34" charset="-122"/>
                <a:ea typeface="微软雅黑" panose="020B0503020204020204" pitchFamily="34" charset="-122"/>
              </a:rPr>
              <a:t>术语</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0308" y="85447"/>
            <a:ext cx="1754654" cy="584885"/>
          </a:xfrm>
          <a:prstGeom prst="rect">
            <a:avLst/>
          </a:prstGeom>
        </p:spPr>
      </p:pic>
      <p:pic>
        <p:nvPicPr>
          <p:cNvPr id="5" name="Picture 3" descr="D:\嵌入式系统软件设计\电特性.jpg"/>
          <p:cNvPicPr>
            <a:picLocks noChangeAspect="1" noChangeArrowheads="1"/>
          </p:cNvPicPr>
          <p:nvPr/>
        </p:nvPicPr>
        <p:blipFill>
          <a:blip r:embed="rId3" cstate="print"/>
          <a:srcRect/>
          <a:stretch>
            <a:fillRect/>
          </a:stretch>
        </p:blipFill>
        <p:spPr bwMode="auto">
          <a:xfrm>
            <a:off x="2102065" y="1501947"/>
            <a:ext cx="7898294" cy="4363394"/>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42937" y="1"/>
            <a:ext cx="8171234" cy="739302"/>
          </a:xfrm>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2.1 </a:t>
            </a:r>
            <a:r>
              <a:rPr lang="zh-CN" altLang="en-US" sz="2800" b="1" dirty="0" smtClean="0">
                <a:solidFill>
                  <a:schemeClr val="bg1"/>
                </a:solidFill>
                <a:latin typeface="微软雅黑" panose="020B0503020204020204" pitchFamily="34" charset="-122"/>
                <a:ea typeface="微软雅黑" panose="020B0503020204020204" pitchFamily="34" charset="-122"/>
              </a:rPr>
              <a:t>术语</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0308" y="85447"/>
            <a:ext cx="1754654" cy="584885"/>
          </a:xfrm>
          <a:prstGeom prst="rect">
            <a:avLst/>
          </a:prstGeom>
        </p:spPr>
      </p:pic>
      <p:pic>
        <p:nvPicPr>
          <p:cNvPr id="6" name="Picture 2" descr="D:\嵌入式系统软件设计\开关特性.jpg"/>
          <p:cNvPicPr>
            <a:picLocks noChangeAspect="1" noChangeArrowheads="1"/>
          </p:cNvPicPr>
          <p:nvPr/>
        </p:nvPicPr>
        <p:blipFill>
          <a:blip r:embed="rId3" cstate="print"/>
          <a:srcRect/>
          <a:stretch>
            <a:fillRect/>
          </a:stretch>
        </p:blipFill>
        <p:spPr bwMode="auto">
          <a:xfrm>
            <a:off x="1630320" y="2040753"/>
            <a:ext cx="8963272" cy="3305604"/>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42937" y="1"/>
            <a:ext cx="8171234" cy="739302"/>
          </a:xfrm>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2.1 </a:t>
            </a:r>
            <a:r>
              <a:rPr lang="zh-CN" altLang="en-US" sz="2800" b="1" dirty="0" smtClean="0">
                <a:solidFill>
                  <a:schemeClr val="bg1"/>
                </a:solidFill>
                <a:latin typeface="微软雅黑" panose="020B0503020204020204" pitchFamily="34" charset="-122"/>
                <a:ea typeface="微软雅黑" panose="020B0503020204020204" pitchFamily="34" charset="-122"/>
              </a:rPr>
              <a:t>术语</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0308" y="85447"/>
            <a:ext cx="1754654" cy="584885"/>
          </a:xfrm>
          <a:prstGeom prst="rect">
            <a:avLst/>
          </a:prstGeom>
        </p:spPr>
      </p:pic>
      <p:pic>
        <p:nvPicPr>
          <p:cNvPr id="5" name="Picture 2" descr="D:\嵌入式系统软件设计\内部电路.jpg"/>
          <p:cNvPicPr>
            <a:picLocks noChangeAspect="1" noChangeArrowheads="1"/>
          </p:cNvPicPr>
          <p:nvPr/>
        </p:nvPicPr>
        <p:blipFill>
          <a:blip r:embed="rId3" cstate="print"/>
          <a:srcRect/>
          <a:stretch>
            <a:fillRect/>
          </a:stretch>
        </p:blipFill>
        <p:spPr bwMode="auto">
          <a:xfrm>
            <a:off x="3588183" y="1365765"/>
            <a:ext cx="4725988" cy="4716463"/>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3511</Words>
  <Application>WPS 演示</Application>
  <PresentationFormat>宽屏</PresentationFormat>
  <Paragraphs>444</Paragraphs>
  <Slides>49</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49</vt:i4>
      </vt:variant>
    </vt:vector>
  </HeadingPairs>
  <TitlesOfParts>
    <vt:vector size="58" baseType="lpstr">
      <vt:lpstr>Arial</vt:lpstr>
      <vt:lpstr>宋体</vt:lpstr>
      <vt:lpstr>Wingdings</vt:lpstr>
      <vt:lpstr>微软雅黑</vt:lpstr>
      <vt:lpstr>Calibri</vt:lpstr>
      <vt:lpstr>Arial Unicode MS</vt:lpstr>
      <vt:lpstr>Calibri Light</vt:lpstr>
      <vt:lpstr>华文新魏</vt:lpstr>
      <vt:lpstr>Office 主题</vt:lpstr>
      <vt:lpstr>第2章 软件技术的硬件基础</vt:lpstr>
      <vt:lpstr>教材及参考书</vt:lpstr>
      <vt:lpstr>2.1 术语</vt:lpstr>
      <vt:lpstr>2.1 术语</vt:lpstr>
      <vt:lpstr>2.1 术语</vt:lpstr>
      <vt:lpstr>2.1 术语</vt:lpstr>
      <vt:lpstr>2.1 术语</vt:lpstr>
      <vt:lpstr>2.1 术语</vt:lpstr>
      <vt:lpstr>2.1 术语</vt:lpstr>
      <vt:lpstr>2.1 术语</vt:lpstr>
      <vt:lpstr>2.1 术语</vt:lpstr>
      <vt:lpstr>2.1 术语</vt:lpstr>
      <vt:lpstr>2.1 术语</vt:lpstr>
      <vt:lpstr>2.2 门电路</vt:lpstr>
      <vt:lpstr>2.2 门电路</vt:lpstr>
      <vt:lpstr>2.2 门电路</vt:lpstr>
      <vt:lpstr>2.2 门电路</vt:lpstr>
      <vt:lpstr>2.2 门电路</vt:lpstr>
      <vt:lpstr>2.2 门电路</vt:lpstr>
      <vt:lpstr>2.3 其它一些基础知识</vt:lpstr>
      <vt:lpstr>2.3 其它一些基础知识</vt:lpstr>
      <vt:lpstr>2.3 其它一些基础知识</vt:lpstr>
      <vt:lpstr>2.3 其它一些基础知识</vt:lpstr>
      <vt:lpstr>2.3 其它一些基础知识</vt:lpstr>
      <vt:lpstr>2.3 其它一些基础知识</vt:lpstr>
      <vt:lpstr>2.3 其它一些基础知识</vt:lpstr>
      <vt:lpstr>2.3 其它一些基础知识</vt:lpstr>
      <vt:lpstr>2.3 其它一些基础知识</vt:lpstr>
      <vt:lpstr>2.3 其它一些基础知识</vt:lpstr>
      <vt:lpstr>2.4 时序图</vt:lpstr>
      <vt:lpstr>2.4 时序图</vt:lpstr>
      <vt:lpstr>2.4 时序图</vt:lpstr>
      <vt:lpstr>2.4 时序图</vt:lpstr>
      <vt:lpstr>2.4 时序图</vt:lpstr>
      <vt:lpstr>2.4 时序图</vt:lpstr>
      <vt:lpstr>2.4 时序图</vt:lpstr>
      <vt:lpstr>2.4 时序图</vt:lpstr>
      <vt:lpstr>2.4 时序图</vt:lpstr>
      <vt:lpstr>2.5 存储器</vt:lpstr>
      <vt:lpstr>2.5 存储器</vt:lpstr>
      <vt:lpstr>2.5 存储器</vt:lpstr>
      <vt:lpstr>2.5 存储器</vt:lpstr>
      <vt:lpstr>2.5 存储器</vt:lpstr>
      <vt:lpstr>2.5 存储器</vt:lpstr>
      <vt:lpstr>2.5 存储器</vt:lpstr>
      <vt:lpstr>2.5 存储器</vt:lpstr>
      <vt:lpstr>2.5 存储器</vt:lpstr>
      <vt:lpstr>2.5 存储器</vt:lpstr>
      <vt:lpstr>2.5 存储器</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曹中华</dc:creator>
  <cp:lastModifiedBy>robert</cp:lastModifiedBy>
  <cp:revision>198</cp:revision>
  <dcterms:created xsi:type="dcterms:W3CDTF">2019-08-27T08:17:00Z</dcterms:created>
  <dcterms:modified xsi:type="dcterms:W3CDTF">2019-09-12T04:12:48Z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2052-11.1.0.8976</vt:lpwstr>
  </property>
</Properties>
</file>